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31"/>
  </p:notesMasterIdLst>
  <p:sldIdLst>
    <p:sldId id="266" r:id="rId2"/>
    <p:sldId id="305" r:id="rId3"/>
    <p:sldId id="307" r:id="rId4"/>
    <p:sldId id="295" r:id="rId5"/>
    <p:sldId id="262" r:id="rId6"/>
    <p:sldId id="281" r:id="rId7"/>
    <p:sldId id="296" r:id="rId8"/>
    <p:sldId id="282" r:id="rId9"/>
    <p:sldId id="297" r:id="rId10"/>
    <p:sldId id="284" r:id="rId11"/>
    <p:sldId id="299" r:id="rId12"/>
    <p:sldId id="279" r:id="rId13"/>
    <p:sldId id="298" r:id="rId14"/>
    <p:sldId id="291" r:id="rId15"/>
    <p:sldId id="301" r:id="rId16"/>
    <p:sldId id="292" r:id="rId17"/>
    <p:sldId id="300" r:id="rId18"/>
    <p:sldId id="260" r:id="rId19"/>
    <p:sldId id="302" r:id="rId20"/>
    <p:sldId id="293" r:id="rId21"/>
    <p:sldId id="294" r:id="rId22"/>
    <p:sldId id="309" r:id="rId23"/>
    <p:sldId id="303" r:id="rId24"/>
    <p:sldId id="304" r:id="rId25"/>
    <p:sldId id="308" r:id="rId26"/>
    <p:sldId id="267" r:id="rId27"/>
    <p:sldId id="306" r:id="rId28"/>
    <p:sldId id="261" r:id="rId29"/>
    <p:sldId id="273" r:id="rId30"/>
  </p:sldIdLst>
  <p:sldSz cx="24384000" cy="13716000"/>
  <p:notesSz cx="6858000" cy="9144000"/>
  <p:defaultTex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A41"/>
    <a:srgbClr val="7A4746"/>
    <a:srgbClr val="E61404"/>
    <a:srgbClr val="90514A"/>
    <a:srgbClr val="352727"/>
    <a:srgbClr val="301C1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64" autoAdjust="0"/>
  </p:normalViewPr>
  <p:slideViewPr>
    <p:cSldViewPr>
      <p:cViewPr varScale="1">
        <p:scale>
          <a:sx n="37" d="100"/>
          <a:sy n="37" d="100"/>
        </p:scale>
        <p:origin x="594" y="24"/>
      </p:cViewPr>
      <p:guideLst>
        <p:guide orient="horz" pos="4320"/>
        <p:guide pos="7680"/>
      </p:guideLst>
    </p:cSldViewPr>
  </p:slideViewPr>
  <p:notesTextViewPr>
    <p:cViewPr>
      <p:scale>
        <a:sx n="1" d="1"/>
        <a:sy n="1" d="1"/>
      </p:scale>
      <p:origin x="0" y="0"/>
    </p:cViewPr>
  </p:notesTextViewPr>
  <p:sorterViewPr>
    <p:cViewPr>
      <p:scale>
        <a:sx n="100" d="100"/>
        <a:sy n="100" d="100"/>
      </p:scale>
      <p:origin x="0" y="-583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UN\Desktop\DegDis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UN\Desktop\DegDi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UN\Desktop\ClusteringCoeff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tx>
            <c:strRef>
              <c:f>'Sheet 7'!$E$1</c:f>
              <c:strCache>
                <c:ptCount val="1"/>
                <c:pt idx="0">
                  <c:v>log(y)</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trendline>
            <c:spPr>
              <a:ln w="28575" cap="rnd">
                <a:solidFill>
                  <a:schemeClr val="lt1">
                    <a:alpha val="50000"/>
                  </a:schemeClr>
                </a:solidFill>
                <a:round/>
              </a:ln>
              <a:effectLst/>
            </c:spPr>
            <c:trendlineType val="linear"/>
            <c:dispRSqr val="0"/>
            <c:dispEq val="0"/>
          </c:trendline>
          <c:xVal>
            <c:numRef>
              <c:f>'Sheet 7'!$D$2:$D$43</c:f>
              <c:numCache>
                <c:formatCode>General</c:formatCode>
                <c:ptCount val="42"/>
                <c:pt idx="0">
                  <c:v>0.3010299956639812</c:v>
                </c:pt>
                <c:pt idx="1">
                  <c:v>0.6020599913279624</c:v>
                </c:pt>
                <c:pt idx="2">
                  <c:v>0.77815125038364363</c:v>
                </c:pt>
                <c:pt idx="3">
                  <c:v>0.90308998699194354</c:v>
                </c:pt>
                <c:pt idx="4">
                  <c:v>0.95424250943932487</c:v>
                </c:pt>
                <c:pt idx="5">
                  <c:v>1</c:v>
                </c:pt>
                <c:pt idx="6">
                  <c:v>1.0413926851582251</c:v>
                </c:pt>
                <c:pt idx="7">
                  <c:v>1.0791812460476249</c:v>
                </c:pt>
                <c:pt idx="8">
                  <c:v>1.1139433523068367</c:v>
                </c:pt>
                <c:pt idx="9">
                  <c:v>1.146128035678238</c:v>
                </c:pt>
                <c:pt idx="10">
                  <c:v>1.1760912590556813</c:v>
                </c:pt>
                <c:pt idx="11">
                  <c:v>1.2041199826559248</c:v>
                </c:pt>
                <c:pt idx="12">
                  <c:v>1.2304489213782739</c:v>
                </c:pt>
                <c:pt idx="13">
                  <c:v>1.255272505103306</c:v>
                </c:pt>
                <c:pt idx="14">
                  <c:v>1.2787536009528289</c:v>
                </c:pt>
                <c:pt idx="15">
                  <c:v>1.3010299956639813</c:v>
                </c:pt>
                <c:pt idx="16">
                  <c:v>1.3424226808222062</c:v>
                </c:pt>
                <c:pt idx="17">
                  <c:v>1.414973347970818</c:v>
                </c:pt>
                <c:pt idx="18">
                  <c:v>1.4471580313422192</c:v>
                </c:pt>
                <c:pt idx="19">
                  <c:v>1.4623979978989561</c:v>
                </c:pt>
                <c:pt idx="20">
                  <c:v>1.4771212547196624</c:v>
                </c:pt>
                <c:pt idx="21">
                  <c:v>1.4913616938342726</c:v>
                </c:pt>
                <c:pt idx="22">
                  <c:v>1.505149978319906</c:v>
                </c:pt>
                <c:pt idx="23">
                  <c:v>1.5314789170422551</c:v>
                </c:pt>
                <c:pt idx="24">
                  <c:v>1.5440680443502757</c:v>
                </c:pt>
                <c:pt idx="25">
                  <c:v>1.5563025007672873</c:v>
                </c:pt>
                <c:pt idx="26">
                  <c:v>1.5797835966168101</c:v>
                </c:pt>
                <c:pt idx="27">
                  <c:v>1.5910646070264991</c:v>
                </c:pt>
                <c:pt idx="28">
                  <c:v>1.6020599913279623</c:v>
                </c:pt>
                <c:pt idx="29">
                  <c:v>1.6127838567197355</c:v>
                </c:pt>
                <c:pt idx="30">
                  <c:v>1.6232492903979006</c:v>
                </c:pt>
                <c:pt idx="31">
                  <c:v>1.6434526764861874</c:v>
                </c:pt>
                <c:pt idx="32">
                  <c:v>1.6627578316815741</c:v>
                </c:pt>
                <c:pt idx="33">
                  <c:v>1.6812412373755872</c:v>
                </c:pt>
                <c:pt idx="34">
                  <c:v>1.7323937598229686</c:v>
                </c:pt>
                <c:pt idx="35">
                  <c:v>1.7708520116421442</c:v>
                </c:pt>
                <c:pt idx="36">
                  <c:v>1.7781512503836436</c:v>
                </c:pt>
                <c:pt idx="37">
                  <c:v>1.7923916894982539</c:v>
                </c:pt>
                <c:pt idx="38">
                  <c:v>1.8260748027008264</c:v>
                </c:pt>
                <c:pt idx="39">
                  <c:v>1.8692317197309762</c:v>
                </c:pt>
                <c:pt idx="40">
                  <c:v>1.8864907251724818</c:v>
                </c:pt>
                <c:pt idx="41">
                  <c:v>1.9822712330395684</c:v>
                </c:pt>
              </c:numCache>
            </c:numRef>
          </c:xVal>
          <c:yVal>
            <c:numRef>
              <c:f>'Sheet 7'!$E$2:$E$43</c:f>
              <c:numCache>
                <c:formatCode>General</c:formatCode>
                <c:ptCount val="42"/>
                <c:pt idx="0">
                  <c:v>-1.6690067809585756</c:v>
                </c:pt>
                <c:pt idx="1">
                  <c:v>-1.146128035678238</c:v>
                </c:pt>
                <c:pt idx="2">
                  <c:v>-0.86737443472540909</c:v>
                </c:pt>
                <c:pt idx="3">
                  <c:v>-1.104735350520013</c:v>
                </c:pt>
                <c:pt idx="4">
                  <c:v>-2.1461280356782382</c:v>
                </c:pt>
                <c:pt idx="5">
                  <c:v>-1.146128035678238</c:v>
                </c:pt>
                <c:pt idx="6">
                  <c:v>-2.1461280356782382</c:v>
                </c:pt>
                <c:pt idx="7">
                  <c:v>-0.97003677662255683</c:v>
                </c:pt>
                <c:pt idx="8">
                  <c:v>-2.1461280356782382</c:v>
                </c:pt>
                <c:pt idx="9">
                  <c:v>-1.3010299956639813</c:v>
                </c:pt>
                <c:pt idx="10">
                  <c:v>-2.1461280356782382</c:v>
                </c:pt>
                <c:pt idx="11">
                  <c:v>-1.5440680443502757</c:v>
                </c:pt>
                <c:pt idx="12">
                  <c:v>-1.8450980400142569</c:v>
                </c:pt>
                <c:pt idx="13">
                  <c:v>-1.5440680443502757</c:v>
                </c:pt>
                <c:pt idx="14">
                  <c:v>-2.1461280356782382</c:v>
                </c:pt>
                <c:pt idx="15">
                  <c:v>-1.3010299956639813</c:v>
                </c:pt>
                <c:pt idx="16">
                  <c:v>-2.1461280356782382</c:v>
                </c:pt>
                <c:pt idx="17">
                  <c:v>-1.4471580313422192</c:v>
                </c:pt>
                <c:pt idx="18">
                  <c:v>-1.5440680443502757</c:v>
                </c:pt>
                <c:pt idx="19">
                  <c:v>-2.1461280356782382</c:v>
                </c:pt>
                <c:pt idx="20">
                  <c:v>-1.8450980400142569</c:v>
                </c:pt>
                <c:pt idx="21">
                  <c:v>-2.1461280356782382</c:v>
                </c:pt>
                <c:pt idx="22">
                  <c:v>-1.8450980400142569</c:v>
                </c:pt>
                <c:pt idx="23">
                  <c:v>-1.6690067809585756</c:v>
                </c:pt>
                <c:pt idx="24">
                  <c:v>-2.1461280356782382</c:v>
                </c:pt>
                <c:pt idx="25">
                  <c:v>-2.1461280356782382</c:v>
                </c:pt>
                <c:pt idx="26">
                  <c:v>-2.1461280356782382</c:v>
                </c:pt>
                <c:pt idx="27">
                  <c:v>-1.8450980400142569</c:v>
                </c:pt>
                <c:pt idx="28">
                  <c:v>-1.5440680443502757</c:v>
                </c:pt>
                <c:pt idx="29">
                  <c:v>-2.1461280356782382</c:v>
                </c:pt>
                <c:pt idx="30">
                  <c:v>-1.8450980400142569</c:v>
                </c:pt>
                <c:pt idx="31">
                  <c:v>-1.8450980400142569</c:v>
                </c:pt>
                <c:pt idx="32">
                  <c:v>-2.1461280356782382</c:v>
                </c:pt>
                <c:pt idx="33">
                  <c:v>-2.1461280356782382</c:v>
                </c:pt>
                <c:pt idx="34">
                  <c:v>-2.1461280356782382</c:v>
                </c:pt>
                <c:pt idx="35">
                  <c:v>-2.1461280356782382</c:v>
                </c:pt>
                <c:pt idx="36">
                  <c:v>-2.1461280356782382</c:v>
                </c:pt>
                <c:pt idx="37">
                  <c:v>-2.1461280356782382</c:v>
                </c:pt>
                <c:pt idx="38">
                  <c:v>-2.1461280356782382</c:v>
                </c:pt>
                <c:pt idx="39">
                  <c:v>-2.1461280356782382</c:v>
                </c:pt>
                <c:pt idx="40">
                  <c:v>-2.1461280356782382</c:v>
                </c:pt>
                <c:pt idx="41">
                  <c:v>-2.1461280356782382</c:v>
                </c:pt>
              </c:numCache>
            </c:numRef>
          </c:yVal>
          <c:smooth val="0"/>
          <c:extLst>
            <c:ext xmlns:c16="http://schemas.microsoft.com/office/drawing/2014/chart" uri="{C3380CC4-5D6E-409C-BE32-E72D297353CC}">
              <c16:uniqueId val="{00000001-2014-462A-AC60-267E8A2222F2}"/>
            </c:ext>
          </c:extLst>
        </c:ser>
        <c:dLbls>
          <c:showLegendKey val="0"/>
          <c:showVal val="0"/>
          <c:showCatName val="0"/>
          <c:showSerName val="0"/>
          <c:showPercent val="0"/>
          <c:showBubbleSize val="0"/>
        </c:dLbls>
        <c:axId val="1764437728"/>
        <c:axId val="1776596128"/>
      </c:scatterChart>
      <c:valAx>
        <c:axId val="176443772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776596128"/>
        <c:crosses val="autoZero"/>
        <c:crossBetween val="midCat"/>
      </c:valAx>
      <c:valAx>
        <c:axId val="1776596128"/>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764437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tx>
            <c:strRef>
              <c:f>'Sheet 7'!$C$1</c:f>
              <c:strCache>
                <c:ptCount val="1"/>
                <c:pt idx="0">
                  <c:v>P(k)</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'Sheet 7'!$A$2:$A$43</c:f>
              <c:numCache>
                <c:formatCode>General</c:formatCode>
                <c:ptCount val="42"/>
                <c:pt idx="0">
                  <c:v>2</c:v>
                </c:pt>
                <c:pt idx="1">
                  <c:v>4</c:v>
                </c:pt>
                <c:pt idx="2">
                  <c:v>6</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22</c:v>
                </c:pt>
                <c:pt idx="17">
                  <c:v>26</c:v>
                </c:pt>
                <c:pt idx="18">
                  <c:v>28</c:v>
                </c:pt>
                <c:pt idx="19">
                  <c:v>29</c:v>
                </c:pt>
                <c:pt idx="20">
                  <c:v>30</c:v>
                </c:pt>
                <c:pt idx="21">
                  <c:v>31</c:v>
                </c:pt>
                <c:pt idx="22">
                  <c:v>32</c:v>
                </c:pt>
                <c:pt idx="23">
                  <c:v>34</c:v>
                </c:pt>
                <c:pt idx="24">
                  <c:v>35</c:v>
                </c:pt>
                <c:pt idx="25">
                  <c:v>36</c:v>
                </c:pt>
                <c:pt idx="26">
                  <c:v>38</c:v>
                </c:pt>
                <c:pt idx="27">
                  <c:v>39</c:v>
                </c:pt>
                <c:pt idx="28">
                  <c:v>40</c:v>
                </c:pt>
                <c:pt idx="29">
                  <c:v>41</c:v>
                </c:pt>
                <c:pt idx="30">
                  <c:v>42</c:v>
                </c:pt>
                <c:pt idx="31">
                  <c:v>44</c:v>
                </c:pt>
                <c:pt idx="32">
                  <c:v>46</c:v>
                </c:pt>
                <c:pt idx="33">
                  <c:v>48</c:v>
                </c:pt>
                <c:pt idx="34">
                  <c:v>54</c:v>
                </c:pt>
                <c:pt idx="35">
                  <c:v>59</c:v>
                </c:pt>
                <c:pt idx="36">
                  <c:v>60</c:v>
                </c:pt>
                <c:pt idx="37">
                  <c:v>62</c:v>
                </c:pt>
                <c:pt idx="38">
                  <c:v>67</c:v>
                </c:pt>
                <c:pt idx="39">
                  <c:v>74</c:v>
                </c:pt>
                <c:pt idx="40">
                  <c:v>77</c:v>
                </c:pt>
                <c:pt idx="41">
                  <c:v>96</c:v>
                </c:pt>
              </c:numCache>
            </c:numRef>
          </c:xVal>
          <c:yVal>
            <c:numRef>
              <c:f>'Sheet 7'!$C$2:$C$43</c:f>
              <c:numCache>
                <c:formatCode>General</c:formatCode>
                <c:ptCount val="42"/>
                <c:pt idx="0">
                  <c:v>2.1428571428571429E-2</c:v>
                </c:pt>
                <c:pt idx="1">
                  <c:v>7.1428571428571425E-2</c:v>
                </c:pt>
                <c:pt idx="2">
                  <c:v>0.1357142857142857</c:v>
                </c:pt>
                <c:pt idx="3">
                  <c:v>7.857142857142857E-2</c:v>
                </c:pt>
                <c:pt idx="4">
                  <c:v>7.1428571428571426E-3</c:v>
                </c:pt>
                <c:pt idx="5">
                  <c:v>7.1428571428571425E-2</c:v>
                </c:pt>
                <c:pt idx="6">
                  <c:v>7.1428571428571426E-3</c:v>
                </c:pt>
                <c:pt idx="7">
                  <c:v>0.10714285714285714</c:v>
                </c:pt>
                <c:pt idx="8">
                  <c:v>7.1428571428571426E-3</c:v>
                </c:pt>
                <c:pt idx="9">
                  <c:v>0.05</c:v>
                </c:pt>
                <c:pt idx="10">
                  <c:v>7.1428571428571426E-3</c:v>
                </c:pt>
                <c:pt idx="11">
                  <c:v>2.8571428571428571E-2</c:v>
                </c:pt>
                <c:pt idx="12">
                  <c:v>1.4285714285714285E-2</c:v>
                </c:pt>
                <c:pt idx="13">
                  <c:v>2.8571428571428571E-2</c:v>
                </c:pt>
                <c:pt idx="14">
                  <c:v>7.1428571428571426E-3</c:v>
                </c:pt>
                <c:pt idx="15">
                  <c:v>0.05</c:v>
                </c:pt>
                <c:pt idx="16">
                  <c:v>7.1428571428571426E-3</c:v>
                </c:pt>
                <c:pt idx="17">
                  <c:v>3.5714285714285712E-2</c:v>
                </c:pt>
                <c:pt idx="18">
                  <c:v>2.8571428571428571E-2</c:v>
                </c:pt>
                <c:pt idx="19">
                  <c:v>7.1428571428571426E-3</c:v>
                </c:pt>
                <c:pt idx="20">
                  <c:v>1.4285714285714285E-2</c:v>
                </c:pt>
                <c:pt idx="21">
                  <c:v>7.1428571428571426E-3</c:v>
                </c:pt>
                <c:pt idx="22">
                  <c:v>1.4285714285714285E-2</c:v>
                </c:pt>
                <c:pt idx="23">
                  <c:v>2.1428571428571429E-2</c:v>
                </c:pt>
                <c:pt idx="24">
                  <c:v>7.1428571428571426E-3</c:v>
                </c:pt>
                <c:pt idx="25">
                  <c:v>7.1428571428571426E-3</c:v>
                </c:pt>
                <c:pt idx="26">
                  <c:v>7.1428571428571426E-3</c:v>
                </c:pt>
                <c:pt idx="27">
                  <c:v>1.4285714285714285E-2</c:v>
                </c:pt>
                <c:pt idx="28">
                  <c:v>2.8571428571428571E-2</c:v>
                </c:pt>
                <c:pt idx="29">
                  <c:v>7.1428571428571426E-3</c:v>
                </c:pt>
                <c:pt idx="30">
                  <c:v>1.4285714285714285E-2</c:v>
                </c:pt>
                <c:pt idx="31">
                  <c:v>1.4285714285714285E-2</c:v>
                </c:pt>
                <c:pt idx="32">
                  <c:v>7.1428571428571426E-3</c:v>
                </c:pt>
                <c:pt idx="33">
                  <c:v>7.1428571428571426E-3</c:v>
                </c:pt>
                <c:pt idx="34">
                  <c:v>7.1428571428571426E-3</c:v>
                </c:pt>
                <c:pt idx="35">
                  <c:v>7.1428571428571426E-3</c:v>
                </c:pt>
                <c:pt idx="36">
                  <c:v>7.1428571428571426E-3</c:v>
                </c:pt>
                <c:pt idx="37">
                  <c:v>7.1428571428571426E-3</c:v>
                </c:pt>
                <c:pt idx="38">
                  <c:v>7.1428571428571426E-3</c:v>
                </c:pt>
                <c:pt idx="39">
                  <c:v>7.1428571428571426E-3</c:v>
                </c:pt>
                <c:pt idx="40">
                  <c:v>7.1428571428571426E-3</c:v>
                </c:pt>
                <c:pt idx="41">
                  <c:v>7.1428571428571426E-3</c:v>
                </c:pt>
              </c:numCache>
            </c:numRef>
          </c:yVal>
          <c:smooth val="0"/>
          <c:extLst>
            <c:ext xmlns:c16="http://schemas.microsoft.com/office/drawing/2014/chart" uri="{C3380CC4-5D6E-409C-BE32-E72D297353CC}">
              <c16:uniqueId val="{00000000-D7C2-4CFC-A82A-88AF92DE4433}"/>
            </c:ext>
          </c:extLst>
        </c:ser>
        <c:dLbls>
          <c:showLegendKey val="0"/>
          <c:showVal val="0"/>
          <c:showCatName val="0"/>
          <c:showSerName val="0"/>
          <c:showPercent val="0"/>
          <c:showBubbleSize val="0"/>
        </c:dLbls>
        <c:axId val="1677219680"/>
        <c:axId val="1759412800"/>
      </c:scatterChart>
      <c:valAx>
        <c:axId val="1677219680"/>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759412800"/>
        <c:crosses val="autoZero"/>
        <c:crossBetween val="midCat"/>
      </c:valAx>
      <c:valAx>
        <c:axId val="1759412800"/>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6772196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tx>
            <c:strRef>
              <c:f>ClusteringCoeffe!$B$1</c:f>
              <c:strCache>
                <c:ptCount val="1"/>
                <c:pt idx="0">
                  <c:v>Clustering Coefficient</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ClusteringCoeffe!$A$2:$A$141</c:f>
              <c:numCache>
                <c:formatCode>General</c:formatCode>
                <c:ptCount val="140"/>
                <c:pt idx="0">
                  <c:v>54</c:v>
                </c:pt>
                <c:pt idx="1">
                  <c:v>13</c:v>
                </c:pt>
                <c:pt idx="2">
                  <c:v>8</c:v>
                </c:pt>
                <c:pt idx="3">
                  <c:v>44</c:v>
                </c:pt>
                <c:pt idx="4">
                  <c:v>48</c:v>
                </c:pt>
                <c:pt idx="5">
                  <c:v>28</c:v>
                </c:pt>
                <c:pt idx="6">
                  <c:v>62</c:v>
                </c:pt>
                <c:pt idx="7">
                  <c:v>59</c:v>
                </c:pt>
                <c:pt idx="8">
                  <c:v>96</c:v>
                </c:pt>
                <c:pt idx="9">
                  <c:v>20</c:v>
                </c:pt>
                <c:pt idx="10">
                  <c:v>8</c:v>
                </c:pt>
                <c:pt idx="11">
                  <c:v>44</c:v>
                </c:pt>
                <c:pt idx="12">
                  <c:v>12</c:v>
                </c:pt>
                <c:pt idx="13">
                  <c:v>12</c:v>
                </c:pt>
                <c:pt idx="14">
                  <c:v>6</c:v>
                </c:pt>
                <c:pt idx="15">
                  <c:v>4</c:v>
                </c:pt>
                <c:pt idx="16">
                  <c:v>26</c:v>
                </c:pt>
                <c:pt idx="17">
                  <c:v>16</c:v>
                </c:pt>
                <c:pt idx="18">
                  <c:v>12</c:v>
                </c:pt>
                <c:pt idx="19">
                  <c:v>16</c:v>
                </c:pt>
                <c:pt idx="20">
                  <c:v>14</c:v>
                </c:pt>
                <c:pt idx="21">
                  <c:v>14</c:v>
                </c:pt>
                <c:pt idx="22">
                  <c:v>16</c:v>
                </c:pt>
                <c:pt idx="23">
                  <c:v>32</c:v>
                </c:pt>
                <c:pt idx="24">
                  <c:v>38</c:v>
                </c:pt>
                <c:pt idx="25">
                  <c:v>26</c:v>
                </c:pt>
                <c:pt idx="26">
                  <c:v>31</c:v>
                </c:pt>
                <c:pt idx="27">
                  <c:v>42</c:v>
                </c:pt>
                <c:pt idx="28">
                  <c:v>14</c:v>
                </c:pt>
                <c:pt idx="29">
                  <c:v>17</c:v>
                </c:pt>
                <c:pt idx="30">
                  <c:v>10</c:v>
                </c:pt>
                <c:pt idx="31">
                  <c:v>6</c:v>
                </c:pt>
                <c:pt idx="32">
                  <c:v>39</c:v>
                </c:pt>
                <c:pt idx="33">
                  <c:v>6</c:v>
                </c:pt>
                <c:pt idx="34">
                  <c:v>12</c:v>
                </c:pt>
                <c:pt idx="35">
                  <c:v>34</c:v>
                </c:pt>
                <c:pt idx="36">
                  <c:v>42</c:v>
                </c:pt>
                <c:pt idx="37">
                  <c:v>14</c:v>
                </c:pt>
                <c:pt idx="38">
                  <c:v>12</c:v>
                </c:pt>
                <c:pt idx="39">
                  <c:v>77</c:v>
                </c:pt>
                <c:pt idx="40">
                  <c:v>60</c:v>
                </c:pt>
                <c:pt idx="41">
                  <c:v>74</c:v>
                </c:pt>
                <c:pt idx="42">
                  <c:v>40</c:v>
                </c:pt>
                <c:pt idx="43">
                  <c:v>11</c:v>
                </c:pt>
                <c:pt idx="44">
                  <c:v>18</c:v>
                </c:pt>
                <c:pt idx="45">
                  <c:v>8</c:v>
                </c:pt>
                <c:pt idx="46">
                  <c:v>28</c:v>
                </c:pt>
                <c:pt idx="47">
                  <c:v>30</c:v>
                </c:pt>
                <c:pt idx="48">
                  <c:v>40</c:v>
                </c:pt>
                <c:pt idx="49">
                  <c:v>26</c:v>
                </c:pt>
                <c:pt idx="50">
                  <c:v>12</c:v>
                </c:pt>
                <c:pt idx="51">
                  <c:v>18</c:v>
                </c:pt>
                <c:pt idx="52">
                  <c:v>26</c:v>
                </c:pt>
                <c:pt idx="53">
                  <c:v>20</c:v>
                </c:pt>
                <c:pt idx="54">
                  <c:v>12</c:v>
                </c:pt>
                <c:pt idx="55">
                  <c:v>46</c:v>
                </c:pt>
                <c:pt idx="56">
                  <c:v>8</c:v>
                </c:pt>
                <c:pt idx="57">
                  <c:v>12</c:v>
                </c:pt>
                <c:pt idx="58">
                  <c:v>18</c:v>
                </c:pt>
                <c:pt idx="59">
                  <c:v>10</c:v>
                </c:pt>
                <c:pt idx="60">
                  <c:v>34</c:v>
                </c:pt>
                <c:pt idx="61">
                  <c:v>34</c:v>
                </c:pt>
                <c:pt idx="62">
                  <c:v>35</c:v>
                </c:pt>
                <c:pt idx="63">
                  <c:v>41</c:v>
                </c:pt>
                <c:pt idx="64">
                  <c:v>10</c:v>
                </c:pt>
                <c:pt idx="65">
                  <c:v>67</c:v>
                </c:pt>
                <c:pt idx="66">
                  <c:v>9</c:v>
                </c:pt>
                <c:pt idx="67">
                  <c:v>12</c:v>
                </c:pt>
                <c:pt idx="68">
                  <c:v>8</c:v>
                </c:pt>
                <c:pt idx="69">
                  <c:v>10</c:v>
                </c:pt>
                <c:pt idx="70">
                  <c:v>4</c:v>
                </c:pt>
                <c:pt idx="71">
                  <c:v>6</c:v>
                </c:pt>
                <c:pt idx="72">
                  <c:v>12</c:v>
                </c:pt>
                <c:pt idx="73">
                  <c:v>18</c:v>
                </c:pt>
                <c:pt idx="74">
                  <c:v>36</c:v>
                </c:pt>
                <c:pt idx="75">
                  <c:v>16</c:v>
                </c:pt>
                <c:pt idx="76">
                  <c:v>10</c:v>
                </c:pt>
                <c:pt idx="77">
                  <c:v>10</c:v>
                </c:pt>
                <c:pt idx="78">
                  <c:v>39</c:v>
                </c:pt>
                <c:pt idx="79">
                  <c:v>4</c:v>
                </c:pt>
                <c:pt idx="80">
                  <c:v>8</c:v>
                </c:pt>
                <c:pt idx="81">
                  <c:v>40</c:v>
                </c:pt>
                <c:pt idx="82">
                  <c:v>40</c:v>
                </c:pt>
                <c:pt idx="83">
                  <c:v>12</c:v>
                </c:pt>
                <c:pt idx="84">
                  <c:v>22</c:v>
                </c:pt>
                <c:pt idx="85">
                  <c:v>20</c:v>
                </c:pt>
                <c:pt idx="86">
                  <c:v>17</c:v>
                </c:pt>
                <c:pt idx="87">
                  <c:v>6</c:v>
                </c:pt>
                <c:pt idx="88">
                  <c:v>4</c:v>
                </c:pt>
                <c:pt idx="89">
                  <c:v>12</c:v>
                </c:pt>
                <c:pt idx="90">
                  <c:v>15</c:v>
                </c:pt>
                <c:pt idx="91">
                  <c:v>12</c:v>
                </c:pt>
                <c:pt idx="92">
                  <c:v>10</c:v>
                </c:pt>
                <c:pt idx="93">
                  <c:v>12</c:v>
                </c:pt>
                <c:pt idx="94">
                  <c:v>10</c:v>
                </c:pt>
                <c:pt idx="95">
                  <c:v>20</c:v>
                </c:pt>
                <c:pt idx="96">
                  <c:v>4</c:v>
                </c:pt>
                <c:pt idx="97">
                  <c:v>6</c:v>
                </c:pt>
                <c:pt idx="98">
                  <c:v>6</c:v>
                </c:pt>
                <c:pt idx="99">
                  <c:v>4</c:v>
                </c:pt>
                <c:pt idx="100">
                  <c:v>20</c:v>
                </c:pt>
                <c:pt idx="101">
                  <c:v>30</c:v>
                </c:pt>
                <c:pt idx="102">
                  <c:v>6</c:v>
                </c:pt>
                <c:pt idx="103">
                  <c:v>6</c:v>
                </c:pt>
                <c:pt idx="104">
                  <c:v>6</c:v>
                </c:pt>
                <c:pt idx="105">
                  <c:v>8</c:v>
                </c:pt>
                <c:pt idx="106">
                  <c:v>6</c:v>
                </c:pt>
                <c:pt idx="107">
                  <c:v>6</c:v>
                </c:pt>
                <c:pt idx="108">
                  <c:v>4</c:v>
                </c:pt>
                <c:pt idx="109">
                  <c:v>10</c:v>
                </c:pt>
                <c:pt idx="110">
                  <c:v>20</c:v>
                </c:pt>
                <c:pt idx="111">
                  <c:v>32</c:v>
                </c:pt>
                <c:pt idx="112">
                  <c:v>12</c:v>
                </c:pt>
                <c:pt idx="113">
                  <c:v>6</c:v>
                </c:pt>
                <c:pt idx="114">
                  <c:v>6</c:v>
                </c:pt>
                <c:pt idx="115">
                  <c:v>14</c:v>
                </c:pt>
                <c:pt idx="116">
                  <c:v>14</c:v>
                </c:pt>
                <c:pt idx="117">
                  <c:v>29</c:v>
                </c:pt>
                <c:pt idx="118">
                  <c:v>8</c:v>
                </c:pt>
                <c:pt idx="119">
                  <c:v>19</c:v>
                </c:pt>
                <c:pt idx="120">
                  <c:v>6</c:v>
                </c:pt>
                <c:pt idx="121">
                  <c:v>28</c:v>
                </c:pt>
                <c:pt idx="122">
                  <c:v>28</c:v>
                </c:pt>
                <c:pt idx="123">
                  <c:v>26</c:v>
                </c:pt>
                <c:pt idx="124">
                  <c:v>8</c:v>
                </c:pt>
                <c:pt idx="125">
                  <c:v>2</c:v>
                </c:pt>
                <c:pt idx="126">
                  <c:v>6</c:v>
                </c:pt>
                <c:pt idx="127">
                  <c:v>8</c:v>
                </c:pt>
                <c:pt idx="128">
                  <c:v>14</c:v>
                </c:pt>
                <c:pt idx="129">
                  <c:v>20</c:v>
                </c:pt>
                <c:pt idx="130">
                  <c:v>4</c:v>
                </c:pt>
                <c:pt idx="131">
                  <c:v>10</c:v>
                </c:pt>
                <c:pt idx="132">
                  <c:v>6</c:v>
                </c:pt>
                <c:pt idx="133">
                  <c:v>6</c:v>
                </c:pt>
                <c:pt idx="134">
                  <c:v>6</c:v>
                </c:pt>
                <c:pt idx="135">
                  <c:v>2</c:v>
                </c:pt>
                <c:pt idx="136">
                  <c:v>8</c:v>
                </c:pt>
                <c:pt idx="137">
                  <c:v>4</c:v>
                </c:pt>
                <c:pt idx="138">
                  <c:v>4</c:v>
                </c:pt>
                <c:pt idx="139">
                  <c:v>2</c:v>
                </c:pt>
              </c:numCache>
            </c:numRef>
          </c:xVal>
          <c:yVal>
            <c:numRef>
              <c:f>ClusteringCoeffe!$B$2:$B$141</c:f>
              <c:numCache>
                <c:formatCode>General</c:formatCode>
                <c:ptCount val="140"/>
                <c:pt idx="0">
                  <c:v>0.25132300000000002</c:v>
                </c:pt>
                <c:pt idx="1">
                  <c:v>0.57142899999999996</c:v>
                </c:pt>
                <c:pt idx="2">
                  <c:v>0.66666700000000001</c:v>
                </c:pt>
                <c:pt idx="3">
                  <c:v>0.38537500000000002</c:v>
                </c:pt>
                <c:pt idx="4">
                  <c:v>0.276667</c:v>
                </c:pt>
                <c:pt idx="5">
                  <c:v>0.44505499999999998</c:v>
                </c:pt>
                <c:pt idx="6">
                  <c:v>0.24193500000000001</c:v>
                </c:pt>
                <c:pt idx="7">
                  <c:v>0.212644</c:v>
                </c:pt>
                <c:pt idx="8">
                  <c:v>0.14849300000000001</c:v>
                </c:pt>
                <c:pt idx="9">
                  <c:v>0.5</c:v>
                </c:pt>
                <c:pt idx="10">
                  <c:v>0.33333299999999999</c:v>
                </c:pt>
                <c:pt idx="11">
                  <c:v>0.38932800000000001</c:v>
                </c:pt>
                <c:pt idx="12">
                  <c:v>0.53333299999999995</c:v>
                </c:pt>
                <c:pt idx="13">
                  <c:v>0.53333299999999995</c:v>
                </c:pt>
                <c:pt idx="14">
                  <c:v>1</c:v>
                </c:pt>
                <c:pt idx="15">
                  <c:v>1</c:v>
                </c:pt>
                <c:pt idx="16">
                  <c:v>0.35897400000000002</c:v>
                </c:pt>
                <c:pt idx="17">
                  <c:v>0.46428599999999998</c:v>
                </c:pt>
                <c:pt idx="18">
                  <c:v>0.66666700000000001</c:v>
                </c:pt>
                <c:pt idx="19">
                  <c:v>0.42857099999999998</c:v>
                </c:pt>
                <c:pt idx="20">
                  <c:v>0.52381</c:v>
                </c:pt>
                <c:pt idx="21">
                  <c:v>0.52381</c:v>
                </c:pt>
                <c:pt idx="22">
                  <c:v>0.46428599999999998</c:v>
                </c:pt>
                <c:pt idx="23">
                  <c:v>0.283333</c:v>
                </c:pt>
                <c:pt idx="24">
                  <c:v>0.34473700000000002</c:v>
                </c:pt>
                <c:pt idx="25">
                  <c:v>0.483516</c:v>
                </c:pt>
                <c:pt idx="26">
                  <c:v>0.33750000000000002</c:v>
                </c:pt>
                <c:pt idx="27">
                  <c:v>0.36904799999999999</c:v>
                </c:pt>
                <c:pt idx="28">
                  <c:v>0.71428599999999998</c:v>
                </c:pt>
                <c:pt idx="29">
                  <c:v>0.53333299999999995</c:v>
                </c:pt>
                <c:pt idx="30">
                  <c:v>0.5</c:v>
                </c:pt>
                <c:pt idx="31">
                  <c:v>1</c:v>
                </c:pt>
                <c:pt idx="32">
                  <c:v>0.35476200000000002</c:v>
                </c:pt>
                <c:pt idx="33">
                  <c:v>0.66666700000000001</c:v>
                </c:pt>
                <c:pt idx="34">
                  <c:v>0.53333299999999995</c:v>
                </c:pt>
                <c:pt idx="35">
                  <c:v>0.305147</c:v>
                </c:pt>
                <c:pt idx="36">
                  <c:v>0.204762</c:v>
                </c:pt>
                <c:pt idx="37">
                  <c:v>0.38095200000000001</c:v>
                </c:pt>
                <c:pt idx="38">
                  <c:v>0.466667</c:v>
                </c:pt>
                <c:pt idx="39">
                  <c:v>0.23549300000000001</c:v>
                </c:pt>
                <c:pt idx="40">
                  <c:v>0.210753</c:v>
                </c:pt>
                <c:pt idx="41">
                  <c:v>0.219772</c:v>
                </c:pt>
                <c:pt idx="42">
                  <c:v>0.35</c:v>
                </c:pt>
                <c:pt idx="43">
                  <c:v>0.73333300000000001</c:v>
                </c:pt>
                <c:pt idx="44">
                  <c:v>0.48611100000000002</c:v>
                </c:pt>
                <c:pt idx="45">
                  <c:v>0.66666700000000001</c:v>
                </c:pt>
                <c:pt idx="46">
                  <c:v>0.43406600000000001</c:v>
                </c:pt>
                <c:pt idx="47">
                  <c:v>0.24285699999999999</c:v>
                </c:pt>
                <c:pt idx="48">
                  <c:v>0.38339899999999999</c:v>
                </c:pt>
                <c:pt idx="49">
                  <c:v>0.680952</c:v>
                </c:pt>
                <c:pt idx="50">
                  <c:v>0.466667</c:v>
                </c:pt>
                <c:pt idx="51">
                  <c:v>0.56944399999999995</c:v>
                </c:pt>
                <c:pt idx="52">
                  <c:v>0.38461499999999998</c:v>
                </c:pt>
                <c:pt idx="53">
                  <c:v>0.55555600000000005</c:v>
                </c:pt>
                <c:pt idx="54">
                  <c:v>0.86666699999999997</c:v>
                </c:pt>
                <c:pt idx="55">
                  <c:v>0.39673900000000001</c:v>
                </c:pt>
                <c:pt idx="56">
                  <c:v>0.83333299999999999</c:v>
                </c:pt>
                <c:pt idx="57">
                  <c:v>0.4</c:v>
                </c:pt>
                <c:pt idx="58">
                  <c:v>0.52777799999999997</c:v>
                </c:pt>
                <c:pt idx="59">
                  <c:v>0.5</c:v>
                </c:pt>
                <c:pt idx="60">
                  <c:v>0.53801200000000005</c:v>
                </c:pt>
                <c:pt idx="61">
                  <c:v>0.53801200000000005</c:v>
                </c:pt>
                <c:pt idx="62">
                  <c:v>0.55847999999999998</c:v>
                </c:pt>
                <c:pt idx="63">
                  <c:v>0.49285699999999999</c:v>
                </c:pt>
                <c:pt idx="64">
                  <c:v>0.4</c:v>
                </c:pt>
                <c:pt idx="65">
                  <c:v>0.16042799999999999</c:v>
                </c:pt>
                <c:pt idx="66">
                  <c:v>0.35</c:v>
                </c:pt>
                <c:pt idx="67">
                  <c:v>0.466667</c:v>
                </c:pt>
                <c:pt idx="68">
                  <c:v>0.83333299999999999</c:v>
                </c:pt>
                <c:pt idx="69">
                  <c:v>0.6</c:v>
                </c:pt>
                <c:pt idx="70">
                  <c:v>1</c:v>
                </c:pt>
                <c:pt idx="71">
                  <c:v>0.5</c:v>
                </c:pt>
                <c:pt idx="72">
                  <c:v>0.66666700000000001</c:v>
                </c:pt>
                <c:pt idx="73">
                  <c:v>0.47222199999999998</c:v>
                </c:pt>
                <c:pt idx="74">
                  <c:v>0.27450999999999998</c:v>
                </c:pt>
                <c:pt idx="75">
                  <c:v>0.46428599999999998</c:v>
                </c:pt>
                <c:pt idx="76">
                  <c:v>0.9</c:v>
                </c:pt>
                <c:pt idx="77">
                  <c:v>0.9</c:v>
                </c:pt>
                <c:pt idx="78">
                  <c:v>0.22381000000000001</c:v>
                </c:pt>
                <c:pt idx="79">
                  <c:v>1</c:v>
                </c:pt>
                <c:pt idx="80">
                  <c:v>0.58333299999999999</c:v>
                </c:pt>
                <c:pt idx="81">
                  <c:v>0.32631599999999999</c:v>
                </c:pt>
                <c:pt idx="82">
                  <c:v>0.37105300000000002</c:v>
                </c:pt>
                <c:pt idx="83">
                  <c:v>0.466667</c:v>
                </c:pt>
                <c:pt idx="84">
                  <c:v>0.54545500000000002</c:v>
                </c:pt>
                <c:pt idx="85">
                  <c:v>0.377778</c:v>
                </c:pt>
                <c:pt idx="86">
                  <c:v>0.41666700000000001</c:v>
                </c:pt>
                <c:pt idx="87">
                  <c:v>1</c:v>
                </c:pt>
                <c:pt idx="88">
                  <c:v>1</c:v>
                </c:pt>
                <c:pt idx="89">
                  <c:v>0.466667</c:v>
                </c:pt>
                <c:pt idx="90">
                  <c:v>0.53571400000000002</c:v>
                </c:pt>
                <c:pt idx="91">
                  <c:v>0.73333300000000001</c:v>
                </c:pt>
                <c:pt idx="92">
                  <c:v>1</c:v>
                </c:pt>
                <c:pt idx="93">
                  <c:v>0.66666700000000001</c:v>
                </c:pt>
                <c:pt idx="94">
                  <c:v>0.5</c:v>
                </c:pt>
                <c:pt idx="95">
                  <c:v>0.466667</c:v>
                </c:pt>
                <c:pt idx="96">
                  <c:v>1</c:v>
                </c:pt>
                <c:pt idx="97">
                  <c:v>0.33333299999999999</c:v>
                </c:pt>
                <c:pt idx="98">
                  <c:v>1</c:v>
                </c:pt>
                <c:pt idx="99">
                  <c:v>1</c:v>
                </c:pt>
                <c:pt idx="100">
                  <c:v>0.63333300000000003</c:v>
                </c:pt>
                <c:pt idx="101">
                  <c:v>0.319048</c:v>
                </c:pt>
                <c:pt idx="102">
                  <c:v>1</c:v>
                </c:pt>
                <c:pt idx="103">
                  <c:v>1</c:v>
                </c:pt>
                <c:pt idx="104">
                  <c:v>1</c:v>
                </c:pt>
                <c:pt idx="105">
                  <c:v>0.66666700000000001</c:v>
                </c:pt>
                <c:pt idx="106">
                  <c:v>1</c:v>
                </c:pt>
                <c:pt idx="107">
                  <c:v>0.66666700000000001</c:v>
                </c:pt>
                <c:pt idx="108">
                  <c:v>1</c:v>
                </c:pt>
                <c:pt idx="109">
                  <c:v>0.6</c:v>
                </c:pt>
                <c:pt idx="110">
                  <c:v>0.51111099999999998</c:v>
                </c:pt>
                <c:pt idx="111">
                  <c:v>0.32083299999999998</c:v>
                </c:pt>
                <c:pt idx="112">
                  <c:v>0.466667</c:v>
                </c:pt>
                <c:pt idx="113">
                  <c:v>1</c:v>
                </c:pt>
                <c:pt idx="114">
                  <c:v>1</c:v>
                </c:pt>
                <c:pt idx="115">
                  <c:v>0.57142899999999996</c:v>
                </c:pt>
                <c:pt idx="116">
                  <c:v>0.44642900000000002</c:v>
                </c:pt>
                <c:pt idx="117">
                  <c:v>0.33333299999999999</c:v>
                </c:pt>
                <c:pt idx="118">
                  <c:v>0.58333299999999999</c:v>
                </c:pt>
                <c:pt idx="119">
                  <c:v>0.48888900000000002</c:v>
                </c:pt>
                <c:pt idx="120">
                  <c:v>1</c:v>
                </c:pt>
                <c:pt idx="121">
                  <c:v>0.74175800000000003</c:v>
                </c:pt>
                <c:pt idx="122">
                  <c:v>0.730769</c:v>
                </c:pt>
                <c:pt idx="123">
                  <c:v>0.82692299999999996</c:v>
                </c:pt>
                <c:pt idx="124">
                  <c:v>0.7</c:v>
                </c:pt>
                <c:pt idx="125">
                  <c:v>0</c:v>
                </c:pt>
                <c:pt idx="126">
                  <c:v>1</c:v>
                </c:pt>
                <c:pt idx="127">
                  <c:v>0.66666700000000001</c:v>
                </c:pt>
                <c:pt idx="128">
                  <c:v>0.71428599999999998</c:v>
                </c:pt>
                <c:pt idx="129">
                  <c:v>0.6</c:v>
                </c:pt>
                <c:pt idx="130">
                  <c:v>1</c:v>
                </c:pt>
                <c:pt idx="131">
                  <c:v>0.4</c:v>
                </c:pt>
                <c:pt idx="132">
                  <c:v>1</c:v>
                </c:pt>
                <c:pt idx="133">
                  <c:v>1</c:v>
                </c:pt>
                <c:pt idx="134">
                  <c:v>1</c:v>
                </c:pt>
                <c:pt idx="135">
                  <c:v>0</c:v>
                </c:pt>
                <c:pt idx="136">
                  <c:v>0.66666700000000001</c:v>
                </c:pt>
                <c:pt idx="137">
                  <c:v>1</c:v>
                </c:pt>
                <c:pt idx="138">
                  <c:v>1</c:v>
                </c:pt>
                <c:pt idx="139">
                  <c:v>0</c:v>
                </c:pt>
              </c:numCache>
            </c:numRef>
          </c:yVal>
          <c:smooth val="0"/>
          <c:extLst>
            <c:ext xmlns:c16="http://schemas.microsoft.com/office/drawing/2014/chart" uri="{C3380CC4-5D6E-409C-BE32-E72D297353CC}">
              <c16:uniqueId val="{00000000-F05F-41ED-82D9-0A611B564A56}"/>
            </c:ext>
          </c:extLst>
        </c:ser>
        <c:dLbls>
          <c:showLegendKey val="0"/>
          <c:showVal val="0"/>
          <c:showCatName val="0"/>
          <c:showSerName val="0"/>
          <c:showPercent val="0"/>
          <c:showBubbleSize val="0"/>
        </c:dLbls>
        <c:axId val="1047932672"/>
        <c:axId val="1759418416"/>
      </c:scatterChart>
      <c:valAx>
        <c:axId val="104793267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759418416"/>
        <c:crosses val="autoZero"/>
        <c:crossBetween val="midCat"/>
      </c:valAx>
      <c:valAx>
        <c:axId val="1759418416"/>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047932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7">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1197"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5AB5D183-816E-4724-8D80-096D6D344F1F}"/>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8C8C2897-9CDB-40AA-B590-E3C8324759AB}"/>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sym typeface="Helvetica Neue" charset="0"/>
              </a:rPr>
              <a:t>Click to edit Master text styles</a:t>
            </a:r>
          </a:p>
          <a:p>
            <a:pPr lvl="1"/>
            <a:r>
              <a:rPr lang="en-US" altLang="en-US" noProof="0">
                <a:sym typeface="Helvetica Neue" charset="0"/>
              </a:rPr>
              <a:t>Second level</a:t>
            </a:r>
          </a:p>
          <a:p>
            <a:pPr lvl="2"/>
            <a:r>
              <a:rPr lang="en-US" altLang="en-US" noProof="0">
                <a:sym typeface="Helvetica Neue" charset="0"/>
              </a:rPr>
              <a:t>Third level</a:t>
            </a:r>
          </a:p>
          <a:p>
            <a:pPr lvl="3"/>
            <a:r>
              <a:rPr lang="en-US" altLang="en-US" noProof="0">
                <a:sym typeface="Helvetica Neue" charset="0"/>
              </a:rPr>
              <a:t>Fourth level</a:t>
            </a:r>
          </a:p>
          <a:p>
            <a:pPr lvl="4"/>
            <a:r>
              <a:rPr lang="en-US" altLang="en-US"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7F2E5C1-51CA-4179-8EA5-5D5F28978433}"/>
              </a:ext>
            </a:extLst>
          </p:cNvPr>
          <p:cNvSpPr>
            <a:spLocks noGrp="1" noRot="1" noChangeAspect="1" noTextEdit="1"/>
          </p:cNvSpPr>
          <p:nvPr>
            <p:ph type="sldImg"/>
          </p:nvPr>
        </p:nvSpPr>
        <p:spPr>
          <a:xfrm>
            <a:off x="381000" y="685800"/>
            <a:ext cx="6096000" cy="3429000"/>
          </a:xfrm>
        </p:spPr>
      </p:sp>
      <p:sp>
        <p:nvSpPr>
          <p:cNvPr id="5123" name="Notes Placeholder 2">
            <a:extLst>
              <a:ext uri="{FF2B5EF4-FFF2-40B4-BE49-F238E27FC236}">
                <a16:creationId xmlns:a16="http://schemas.microsoft.com/office/drawing/2014/main" id="{FFB1131B-AC8B-4DA2-A562-3C7AEDBD8E4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CCCA739-C5C3-442C-9539-609FF732A7E4}"/>
              </a:ext>
            </a:extLst>
          </p:cNvPr>
          <p:cNvSpPr>
            <a:spLocks noGrp="1" noRot="1" noChangeAspect="1" noTextEdit="1"/>
          </p:cNvSpPr>
          <p:nvPr>
            <p:ph type="sldImg"/>
          </p:nvPr>
        </p:nvSpPr>
        <p:spPr>
          <a:xfrm>
            <a:off x="381000" y="685800"/>
            <a:ext cx="6096000" cy="3429000"/>
          </a:xfrm>
        </p:spPr>
      </p:sp>
      <p:sp>
        <p:nvSpPr>
          <p:cNvPr id="29699" name="Notes Placeholder 2">
            <a:extLst>
              <a:ext uri="{FF2B5EF4-FFF2-40B4-BE49-F238E27FC236}">
                <a16:creationId xmlns:a16="http://schemas.microsoft.com/office/drawing/2014/main" id="{EBF598E5-266F-4FC3-A234-CD43E484DA7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4F1987AE-B43F-4F70-8107-CF376D48F113}"/>
              </a:ext>
            </a:extLst>
          </p:cNvPr>
          <p:cNvSpPr>
            <a:spLocks noGrp="1" noRot="1" noChangeAspect="1" noTextEdit="1"/>
          </p:cNvSpPr>
          <p:nvPr>
            <p:ph type="sldImg"/>
          </p:nvPr>
        </p:nvSpPr>
        <p:spPr>
          <a:xfrm>
            <a:off x="381000" y="685800"/>
            <a:ext cx="6096000" cy="3429000"/>
          </a:xfrm>
        </p:spPr>
      </p:sp>
      <p:sp>
        <p:nvSpPr>
          <p:cNvPr id="31747" name="Notes Placeholder 2">
            <a:extLst>
              <a:ext uri="{FF2B5EF4-FFF2-40B4-BE49-F238E27FC236}">
                <a16:creationId xmlns:a16="http://schemas.microsoft.com/office/drawing/2014/main" id="{0E6C57A4-2E42-4498-8C15-3BE02B8C81C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5D4337E6-51CE-488B-8D53-35E0177263FC}"/>
              </a:ext>
            </a:extLst>
          </p:cNvPr>
          <p:cNvSpPr>
            <a:spLocks noGrp="1" noRot="1" noChangeAspect="1" noTextEdit="1"/>
          </p:cNvSpPr>
          <p:nvPr>
            <p:ph type="sldImg"/>
          </p:nvPr>
        </p:nvSpPr>
        <p:spPr>
          <a:xfrm>
            <a:off x="381000" y="685800"/>
            <a:ext cx="6096000" cy="3429000"/>
          </a:xfrm>
        </p:spPr>
      </p:sp>
      <p:sp>
        <p:nvSpPr>
          <p:cNvPr id="33795" name="Notes Placeholder 2">
            <a:extLst>
              <a:ext uri="{FF2B5EF4-FFF2-40B4-BE49-F238E27FC236}">
                <a16:creationId xmlns:a16="http://schemas.microsoft.com/office/drawing/2014/main" id="{C4B2215F-529A-4F91-AFF3-194E8FFE2E8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06C3D19-9480-48B0-BD66-A590716075EA}"/>
              </a:ext>
            </a:extLst>
          </p:cNvPr>
          <p:cNvSpPr>
            <a:spLocks noGrp="1" noRot="1" noChangeAspect="1" noTextEdit="1"/>
          </p:cNvSpPr>
          <p:nvPr>
            <p:ph type="sldImg"/>
          </p:nvPr>
        </p:nvSpPr>
        <p:spPr>
          <a:xfrm>
            <a:off x="381000" y="685800"/>
            <a:ext cx="6096000" cy="3429000"/>
          </a:xfrm>
        </p:spPr>
      </p:sp>
      <p:sp>
        <p:nvSpPr>
          <p:cNvPr id="35843" name="Notes Placeholder 2">
            <a:extLst>
              <a:ext uri="{FF2B5EF4-FFF2-40B4-BE49-F238E27FC236}">
                <a16:creationId xmlns:a16="http://schemas.microsoft.com/office/drawing/2014/main" id="{5C7C568B-2BED-420C-85F5-B6893355E0D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4D3C19C6-E0E2-4A1B-9027-C22C48B85B05}"/>
              </a:ext>
            </a:extLst>
          </p:cNvPr>
          <p:cNvSpPr>
            <a:spLocks noGrp="1" noRot="1" noChangeAspect="1" noTextEdit="1"/>
          </p:cNvSpPr>
          <p:nvPr>
            <p:ph type="sldImg"/>
          </p:nvPr>
        </p:nvSpPr>
        <p:spPr>
          <a:xfrm>
            <a:off x="381000" y="685800"/>
            <a:ext cx="6096000" cy="3429000"/>
          </a:xfrm>
        </p:spPr>
      </p:sp>
      <p:sp>
        <p:nvSpPr>
          <p:cNvPr id="37891" name="Notes Placeholder 2">
            <a:extLst>
              <a:ext uri="{FF2B5EF4-FFF2-40B4-BE49-F238E27FC236}">
                <a16:creationId xmlns:a16="http://schemas.microsoft.com/office/drawing/2014/main" id="{44998BB4-2437-4397-8BFD-F5653B46F72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4D3C19C6-E0E2-4A1B-9027-C22C48B85B05}"/>
              </a:ext>
            </a:extLst>
          </p:cNvPr>
          <p:cNvSpPr>
            <a:spLocks noGrp="1" noRot="1" noChangeAspect="1" noTextEdit="1"/>
          </p:cNvSpPr>
          <p:nvPr>
            <p:ph type="sldImg"/>
          </p:nvPr>
        </p:nvSpPr>
        <p:spPr>
          <a:xfrm>
            <a:off x="381000" y="685800"/>
            <a:ext cx="6096000" cy="3429000"/>
          </a:xfrm>
        </p:spPr>
      </p:sp>
      <p:sp>
        <p:nvSpPr>
          <p:cNvPr id="37891" name="Notes Placeholder 2">
            <a:extLst>
              <a:ext uri="{FF2B5EF4-FFF2-40B4-BE49-F238E27FC236}">
                <a16:creationId xmlns:a16="http://schemas.microsoft.com/office/drawing/2014/main" id="{44998BB4-2437-4397-8BFD-F5653B46F72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extLst>
      <p:ext uri="{BB962C8B-B14F-4D97-AF65-F5344CB8AC3E}">
        <p14:creationId xmlns:p14="http://schemas.microsoft.com/office/powerpoint/2010/main" val="515903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68A6326B-2DC5-43CE-A4D9-6A9D024316C3}"/>
              </a:ext>
            </a:extLst>
          </p:cNvPr>
          <p:cNvSpPr>
            <a:spLocks noGrp="1" noRot="1" noChangeAspect="1" noTextEdit="1"/>
          </p:cNvSpPr>
          <p:nvPr>
            <p:ph type="sldImg"/>
          </p:nvPr>
        </p:nvSpPr>
        <p:spPr>
          <a:xfrm>
            <a:off x="381000" y="685800"/>
            <a:ext cx="6096000" cy="3429000"/>
          </a:xfrm>
        </p:spPr>
      </p:sp>
      <p:sp>
        <p:nvSpPr>
          <p:cNvPr id="39939" name="Notes Placeholder 2">
            <a:extLst>
              <a:ext uri="{FF2B5EF4-FFF2-40B4-BE49-F238E27FC236}">
                <a16:creationId xmlns:a16="http://schemas.microsoft.com/office/drawing/2014/main" id="{CAC8960F-2EB3-4BAF-A19E-FA3306CE55FC}"/>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AE5EEF9-7751-4A51-85A0-2F1886881246}"/>
              </a:ext>
            </a:extLst>
          </p:cNvPr>
          <p:cNvSpPr>
            <a:spLocks noGrp="1" noRot="1" noChangeAspect="1" noTextEdit="1"/>
          </p:cNvSpPr>
          <p:nvPr>
            <p:ph type="sldImg"/>
          </p:nvPr>
        </p:nvSpPr>
        <p:spPr>
          <a:xfrm>
            <a:off x="381000" y="685800"/>
            <a:ext cx="6096000" cy="3429000"/>
          </a:xfrm>
        </p:spPr>
      </p:sp>
      <p:sp>
        <p:nvSpPr>
          <p:cNvPr id="44035" name="Notes Placeholder 2">
            <a:extLst>
              <a:ext uri="{FF2B5EF4-FFF2-40B4-BE49-F238E27FC236}">
                <a16:creationId xmlns:a16="http://schemas.microsoft.com/office/drawing/2014/main" id="{45B7B15C-D901-4B61-A8BF-06DA0CF58816}"/>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AC750FF7-C15D-4A6E-A85F-7B191E03DAB8}"/>
              </a:ext>
            </a:extLst>
          </p:cNvPr>
          <p:cNvSpPr>
            <a:spLocks noGrp="1" noRot="1" noChangeAspect="1" noTextEdit="1"/>
          </p:cNvSpPr>
          <p:nvPr>
            <p:ph type="sldImg"/>
          </p:nvPr>
        </p:nvSpPr>
        <p:spPr>
          <a:xfrm>
            <a:off x="381000" y="685800"/>
            <a:ext cx="6096000" cy="3429000"/>
          </a:xfrm>
        </p:spPr>
      </p:sp>
      <p:sp>
        <p:nvSpPr>
          <p:cNvPr id="41987" name="Notes Placeholder 2">
            <a:extLst>
              <a:ext uri="{FF2B5EF4-FFF2-40B4-BE49-F238E27FC236}">
                <a16:creationId xmlns:a16="http://schemas.microsoft.com/office/drawing/2014/main" id="{5D614B84-CCCF-4A1F-933A-AC522080BF9B}"/>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3A8EC68A-8B84-4C79-BD6C-CC8629FC19E8}"/>
              </a:ext>
            </a:extLst>
          </p:cNvPr>
          <p:cNvSpPr>
            <a:spLocks noGrp="1" noRot="1" noChangeAspect="1" noTextEdit="1"/>
          </p:cNvSpPr>
          <p:nvPr>
            <p:ph type="sldImg"/>
          </p:nvPr>
        </p:nvSpPr>
        <p:spPr>
          <a:xfrm>
            <a:off x="381000" y="685800"/>
            <a:ext cx="6096000" cy="3429000"/>
          </a:xfrm>
        </p:spPr>
      </p:sp>
      <p:sp>
        <p:nvSpPr>
          <p:cNvPr id="46083" name="Notes Placeholder 2">
            <a:extLst>
              <a:ext uri="{FF2B5EF4-FFF2-40B4-BE49-F238E27FC236}">
                <a16:creationId xmlns:a16="http://schemas.microsoft.com/office/drawing/2014/main" id="{59AADFB8-1D47-438C-86B1-FCDC14A0AD19}"/>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CCF6FC8C-D945-4709-BA83-EEE3044CE9E3}"/>
              </a:ext>
            </a:extLst>
          </p:cNvPr>
          <p:cNvSpPr>
            <a:spLocks noGrp="1" noRot="1" noChangeAspect="1" noTextEdit="1"/>
          </p:cNvSpPr>
          <p:nvPr>
            <p:ph type="sldImg"/>
          </p:nvPr>
        </p:nvSpPr>
        <p:spPr>
          <a:xfrm>
            <a:off x="381000" y="685800"/>
            <a:ext cx="6096000" cy="3429000"/>
          </a:xfrm>
        </p:spPr>
      </p:sp>
      <p:sp>
        <p:nvSpPr>
          <p:cNvPr id="7171" name="Notes Placeholder 2">
            <a:extLst>
              <a:ext uri="{FF2B5EF4-FFF2-40B4-BE49-F238E27FC236}">
                <a16:creationId xmlns:a16="http://schemas.microsoft.com/office/drawing/2014/main" id="{1CF844E6-DFEC-43FF-A963-F799BBA0C020}"/>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EE17435F-D74A-43E5-9588-2B63549EB258}"/>
              </a:ext>
            </a:extLst>
          </p:cNvPr>
          <p:cNvSpPr>
            <a:spLocks noGrp="1" noRot="1" noChangeAspect="1" noTextEdit="1"/>
          </p:cNvSpPr>
          <p:nvPr>
            <p:ph type="sldImg"/>
          </p:nvPr>
        </p:nvSpPr>
        <p:spPr>
          <a:xfrm>
            <a:off x="381000" y="685800"/>
            <a:ext cx="6096000" cy="3429000"/>
          </a:xfrm>
        </p:spPr>
      </p:sp>
      <p:sp>
        <p:nvSpPr>
          <p:cNvPr id="9219" name="Notes Placeholder 2">
            <a:extLst>
              <a:ext uri="{FF2B5EF4-FFF2-40B4-BE49-F238E27FC236}">
                <a16:creationId xmlns:a16="http://schemas.microsoft.com/office/drawing/2014/main" id="{7234C179-F094-4516-9D85-603431FCABA2}"/>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18AA1CF1-A687-4724-89F9-A50FF3AC74A1}"/>
              </a:ext>
            </a:extLst>
          </p:cNvPr>
          <p:cNvSpPr>
            <a:spLocks noGrp="1" noRot="1" noChangeAspect="1" noTextEdit="1"/>
          </p:cNvSpPr>
          <p:nvPr>
            <p:ph type="sldImg"/>
          </p:nvPr>
        </p:nvSpPr>
        <p:spPr>
          <a:xfrm>
            <a:off x="381000" y="685800"/>
            <a:ext cx="6096000" cy="3429000"/>
          </a:xfrm>
        </p:spPr>
      </p:sp>
      <p:sp>
        <p:nvSpPr>
          <p:cNvPr id="12291" name="Notes Placeholder 2">
            <a:extLst>
              <a:ext uri="{FF2B5EF4-FFF2-40B4-BE49-F238E27FC236}">
                <a16:creationId xmlns:a16="http://schemas.microsoft.com/office/drawing/2014/main" id="{51D1D3C3-5A30-4A88-BC10-12E227F0DFD1}"/>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D2AE6852-5EF8-4472-87EA-577EFB4B8EB2}"/>
              </a:ext>
            </a:extLst>
          </p:cNvPr>
          <p:cNvSpPr>
            <a:spLocks noGrp="1" noRot="1" noChangeAspect="1" noTextEdit="1"/>
          </p:cNvSpPr>
          <p:nvPr>
            <p:ph type="sldImg"/>
          </p:nvPr>
        </p:nvSpPr>
        <p:spPr>
          <a:xfrm>
            <a:off x="381000" y="685800"/>
            <a:ext cx="6096000" cy="3429000"/>
          </a:xfrm>
        </p:spPr>
      </p:sp>
      <p:sp>
        <p:nvSpPr>
          <p:cNvPr id="14339" name="Notes Placeholder 2">
            <a:extLst>
              <a:ext uri="{FF2B5EF4-FFF2-40B4-BE49-F238E27FC236}">
                <a16:creationId xmlns:a16="http://schemas.microsoft.com/office/drawing/2014/main" id="{9DD05293-DA97-4E7B-B379-DCD38EFEF38C}"/>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500BB81D-1414-48CB-8D96-784D552188A4}"/>
              </a:ext>
            </a:extLst>
          </p:cNvPr>
          <p:cNvSpPr>
            <a:spLocks noGrp="1" noRot="1" noChangeAspect="1" noTextEdit="1"/>
          </p:cNvSpPr>
          <p:nvPr>
            <p:ph type="sldImg"/>
          </p:nvPr>
        </p:nvSpPr>
        <p:spPr>
          <a:xfrm>
            <a:off x="381000" y="685800"/>
            <a:ext cx="6096000" cy="3429000"/>
          </a:xfrm>
        </p:spPr>
      </p:sp>
      <p:sp>
        <p:nvSpPr>
          <p:cNvPr id="17411" name="Notes Placeholder 2">
            <a:extLst>
              <a:ext uri="{FF2B5EF4-FFF2-40B4-BE49-F238E27FC236}">
                <a16:creationId xmlns:a16="http://schemas.microsoft.com/office/drawing/2014/main" id="{414E954F-ED21-4235-B94E-E75801E9B3D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354FB3C-D9DE-4E2F-9DEA-4DA6F278B606}"/>
              </a:ext>
            </a:extLst>
          </p:cNvPr>
          <p:cNvSpPr>
            <a:spLocks noGrp="1" noRot="1" noChangeAspect="1" noTextEdit="1"/>
          </p:cNvSpPr>
          <p:nvPr>
            <p:ph type="sldImg"/>
          </p:nvPr>
        </p:nvSpPr>
        <p:spPr>
          <a:xfrm>
            <a:off x="381000" y="685800"/>
            <a:ext cx="6096000" cy="3429000"/>
          </a:xfrm>
        </p:spPr>
      </p:sp>
      <p:sp>
        <p:nvSpPr>
          <p:cNvPr id="20483" name="Notes Placeholder 2">
            <a:extLst>
              <a:ext uri="{FF2B5EF4-FFF2-40B4-BE49-F238E27FC236}">
                <a16:creationId xmlns:a16="http://schemas.microsoft.com/office/drawing/2014/main" id="{B0E75CBC-62EB-4D50-BF2A-A82B6B750CA5}"/>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BB78851B-DB7E-42BE-9611-DA7B021117F0}"/>
              </a:ext>
            </a:extLst>
          </p:cNvPr>
          <p:cNvSpPr>
            <a:spLocks noGrp="1" noRot="1" noChangeAspect="1" noTextEdit="1"/>
          </p:cNvSpPr>
          <p:nvPr>
            <p:ph type="sldImg"/>
          </p:nvPr>
        </p:nvSpPr>
        <p:spPr>
          <a:xfrm>
            <a:off x="381000" y="685800"/>
            <a:ext cx="6096000" cy="3429000"/>
          </a:xfrm>
        </p:spPr>
      </p:sp>
      <p:sp>
        <p:nvSpPr>
          <p:cNvPr id="23555" name="Notes Placeholder 2">
            <a:extLst>
              <a:ext uri="{FF2B5EF4-FFF2-40B4-BE49-F238E27FC236}">
                <a16:creationId xmlns:a16="http://schemas.microsoft.com/office/drawing/2014/main" id="{CF99BA3A-E316-44E3-9FAD-BA88F6DB2FF6}"/>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11E2B8E-8D9F-4E60-97D7-DA75004EC106}"/>
              </a:ext>
            </a:extLst>
          </p:cNvPr>
          <p:cNvSpPr>
            <a:spLocks noGrp="1" noRot="1" noChangeAspect="1" noTextEdit="1"/>
          </p:cNvSpPr>
          <p:nvPr>
            <p:ph type="sldImg"/>
          </p:nvPr>
        </p:nvSpPr>
        <p:spPr>
          <a:xfrm>
            <a:off x="381000" y="685800"/>
            <a:ext cx="6096000" cy="3429000"/>
          </a:xfrm>
        </p:spPr>
      </p:sp>
      <p:sp>
        <p:nvSpPr>
          <p:cNvPr id="26627" name="Notes Placeholder 2">
            <a:extLst>
              <a:ext uri="{FF2B5EF4-FFF2-40B4-BE49-F238E27FC236}">
                <a16:creationId xmlns:a16="http://schemas.microsoft.com/office/drawing/2014/main" id="{C6A277E2-F51A-4CAA-ADB7-F25CD4D9D32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7DBE-D588-41AA-936D-B87535E65F31}"/>
              </a:ext>
            </a:extLst>
          </p:cNvPr>
          <p:cNvSpPr>
            <a:spLocks noGrp="1"/>
          </p:cNvSpPr>
          <p:nvPr>
            <p:ph type="ctrTitle"/>
          </p:nvPr>
        </p:nvSpPr>
        <p:spPr>
          <a:xfrm>
            <a:off x="3048000" y="2244725"/>
            <a:ext cx="18288000" cy="47752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D21BF4-F2F6-475E-89E6-AEA8535499D5}"/>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75122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88A0-F95E-4637-91E0-C83AA5E767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F3A7C7-0E89-4AB1-9882-03A847C62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3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9E694-0C23-43A0-9227-E57D9321C8EC}"/>
              </a:ext>
            </a:extLst>
          </p:cNvPr>
          <p:cNvSpPr>
            <a:spLocks noGrp="1"/>
          </p:cNvSpPr>
          <p:nvPr>
            <p:ph type="title" orient="vert"/>
          </p:nvPr>
        </p:nvSpPr>
        <p:spPr>
          <a:xfrm>
            <a:off x="17399000" y="3365500"/>
            <a:ext cx="5207000" cy="100330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7783DF-64DF-4F32-83FD-C80304A22C19}"/>
              </a:ext>
            </a:extLst>
          </p:cNvPr>
          <p:cNvSpPr>
            <a:spLocks noGrp="1"/>
          </p:cNvSpPr>
          <p:nvPr>
            <p:ph type="body" orient="vert" idx="1"/>
          </p:nvPr>
        </p:nvSpPr>
        <p:spPr>
          <a:xfrm>
            <a:off x="1778000" y="3365500"/>
            <a:ext cx="15468600" cy="10033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82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7D13-B422-4FEF-80B1-CCC39091A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C69FDA-7834-4827-A5F1-0013323D30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509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15E4-A45F-4A85-9841-542850A29909}"/>
              </a:ext>
            </a:extLst>
          </p:cNvPr>
          <p:cNvSpPr>
            <a:spLocks noGrp="1"/>
          </p:cNvSpPr>
          <p:nvPr>
            <p:ph type="title"/>
          </p:nvPr>
        </p:nvSpPr>
        <p:spPr>
          <a:xfrm>
            <a:off x="1663700" y="3419475"/>
            <a:ext cx="21031200" cy="5705475"/>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F5BC31-57AB-4817-B854-6EB4C173D44C}"/>
              </a:ext>
            </a:extLst>
          </p:cNvPr>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1776146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7D03-51DA-4C39-9884-160DAACDD9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8469C6-2605-44F0-8A97-DFF9A4DB571E}"/>
              </a:ext>
            </a:extLst>
          </p:cNvPr>
          <p:cNvSpPr>
            <a:spLocks noGrp="1"/>
          </p:cNvSpPr>
          <p:nvPr>
            <p:ph sz="half" idx="1"/>
          </p:nvPr>
        </p:nvSpPr>
        <p:spPr>
          <a:xfrm>
            <a:off x="1778000" y="8432800"/>
            <a:ext cx="10337800" cy="496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73C299-49A5-4334-832D-D2412FDD888C}"/>
              </a:ext>
            </a:extLst>
          </p:cNvPr>
          <p:cNvSpPr>
            <a:spLocks noGrp="1"/>
          </p:cNvSpPr>
          <p:nvPr>
            <p:ph sz="half" idx="2"/>
          </p:nvPr>
        </p:nvSpPr>
        <p:spPr>
          <a:xfrm>
            <a:off x="12268200" y="8432800"/>
            <a:ext cx="10337800" cy="496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232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88BE-BEC4-489B-BAC2-B6DC688D9A0E}"/>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70B9BF-9748-43D4-BC4D-EA511D0B11D9}"/>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423B32-1B0B-44A9-AF96-50B088370481}"/>
              </a:ext>
            </a:extLst>
          </p:cNvPr>
          <p:cNvSpPr>
            <a:spLocks noGrp="1"/>
          </p:cNvSpPr>
          <p:nvPr>
            <p:ph sz="half" idx="2"/>
          </p:nvPr>
        </p:nvSpPr>
        <p:spPr>
          <a:xfrm>
            <a:off x="1679575" y="5010150"/>
            <a:ext cx="103155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F105D-9322-4CF9-A298-408CD470231A}"/>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0D3C55-DBEF-4663-AEC5-EB1DF78FCAD7}"/>
              </a:ext>
            </a:extLst>
          </p:cNvPr>
          <p:cNvSpPr>
            <a:spLocks noGrp="1"/>
          </p:cNvSpPr>
          <p:nvPr>
            <p:ph sz="quarter" idx="4"/>
          </p:nvPr>
        </p:nvSpPr>
        <p:spPr>
          <a:xfrm>
            <a:off x="12344400" y="5010150"/>
            <a:ext cx="103663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05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4CA0-AD98-4108-AE24-35799A113E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819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06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DE8E-CE68-49D8-8724-0C10899816C3}"/>
              </a:ext>
            </a:extLst>
          </p:cNvPr>
          <p:cNvSpPr>
            <a:spLocks noGrp="1"/>
          </p:cNvSpPr>
          <p:nvPr>
            <p:ph type="title"/>
          </p:nvPr>
        </p:nvSpPr>
        <p:spPr>
          <a:xfrm>
            <a:off x="1679575" y="914400"/>
            <a:ext cx="7864475" cy="32004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E6FC56-D65D-44C7-B7A3-88B4AA3A6D3C}"/>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F9A4E0-CDA6-492B-9B18-F3413A4A03E8}"/>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8307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641F-7A7E-411C-9501-18B21046CD71}"/>
              </a:ext>
            </a:extLst>
          </p:cNvPr>
          <p:cNvSpPr>
            <a:spLocks noGrp="1"/>
          </p:cNvSpPr>
          <p:nvPr>
            <p:ph type="title"/>
          </p:nvPr>
        </p:nvSpPr>
        <p:spPr>
          <a:xfrm>
            <a:off x="1679575" y="914400"/>
            <a:ext cx="7864475" cy="32004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0465EF-FD8C-4AAF-A054-E3BAD5B601D3}"/>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sym typeface="Helvetica Neue Thin" charset="0"/>
            </a:endParaRPr>
          </a:p>
        </p:txBody>
      </p:sp>
      <p:sp>
        <p:nvSpPr>
          <p:cNvPr id="4" name="Text Placeholder 3">
            <a:extLst>
              <a:ext uri="{FF2B5EF4-FFF2-40B4-BE49-F238E27FC236}">
                <a16:creationId xmlns:a16="http://schemas.microsoft.com/office/drawing/2014/main" id="{167042A7-9A86-4F33-A314-1DC680E01355}"/>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26022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103329D0-E78D-4BF3-9127-7BC0277FFA9F}"/>
              </a:ext>
            </a:extLst>
          </p:cNvPr>
          <p:cNvSpPr>
            <a:spLocks/>
          </p:cNvSpPr>
          <p:nvPr/>
        </p:nvSpPr>
        <p:spPr bwMode="auto">
          <a:xfrm>
            <a:off x="-76200" y="-53975"/>
            <a:ext cx="24536400" cy="13979525"/>
          </a:xfrm>
          <a:prstGeom prst="rect">
            <a:avLst/>
          </a:prstGeom>
          <a:solidFill>
            <a:srgbClr val="5BB0B2"/>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defRPr/>
            </a:pPr>
            <a:endParaRPr lang="en-US" altLang="en-US" sz="3200" dirty="0">
              <a:solidFill>
                <a:srgbClr val="FFFFFF"/>
              </a:solidFill>
            </a:endParaRPr>
          </a:p>
        </p:txBody>
      </p:sp>
      <p:sp>
        <p:nvSpPr>
          <p:cNvPr id="1027" name="Line 2">
            <a:extLst>
              <a:ext uri="{FF2B5EF4-FFF2-40B4-BE49-F238E27FC236}">
                <a16:creationId xmlns:a16="http://schemas.microsoft.com/office/drawing/2014/main" id="{D822BC29-625A-4841-997C-BADD274C354D}"/>
              </a:ext>
            </a:extLst>
          </p:cNvPr>
          <p:cNvSpPr>
            <a:spLocks noChangeShapeType="1"/>
          </p:cNvSpPr>
          <p:nvPr/>
        </p:nvSpPr>
        <p:spPr bwMode="auto">
          <a:xfrm flipH="1">
            <a:off x="2555875" y="22225"/>
            <a:ext cx="0" cy="14514513"/>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1028" name="AutoShape 3">
            <a:extLst>
              <a:ext uri="{FF2B5EF4-FFF2-40B4-BE49-F238E27FC236}">
                <a16:creationId xmlns:a16="http://schemas.microsoft.com/office/drawing/2014/main" id="{66BA49C1-D23C-4F58-A782-3144A45F1F20}"/>
              </a:ext>
            </a:extLst>
          </p:cNvPr>
          <p:cNvSpPr>
            <a:spLocks/>
          </p:cNvSpPr>
          <p:nvPr/>
        </p:nvSpPr>
        <p:spPr bwMode="auto">
          <a:xfrm>
            <a:off x="1444625" y="1604963"/>
            <a:ext cx="2205038" cy="220345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0E05"/>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IN" dirty="0"/>
          </a:p>
        </p:txBody>
      </p:sp>
      <p:sp>
        <p:nvSpPr>
          <p:cNvPr id="1029" name="AutoShape 4">
            <a:extLst>
              <a:ext uri="{FF2B5EF4-FFF2-40B4-BE49-F238E27FC236}">
                <a16:creationId xmlns:a16="http://schemas.microsoft.com/office/drawing/2014/main" id="{727E2CDC-7789-4A26-8E04-C9FF5047866E}"/>
              </a:ext>
            </a:extLst>
          </p:cNvPr>
          <p:cNvSpPr>
            <a:spLocks/>
          </p:cNvSpPr>
          <p:nvPr/>
        </p:nvSpPr>
        <p:spPr bwMode="auto">
          <a:xfrm>
            <a:off x="1343025" y="1493838"/>
            <a:ext cx="2425700" cy="24257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cmpd="sng">
            <a:solidFill>
              <a:srgbClr val="4E0E05"/>
            </a:solidFill>
            <a:prstDash val="solid"/>
            <a:miter lim="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1030" name="Rectangle 5">
            <a:extLst>
              <a:ext uri="{FF2B5EF4-FFF2-40B4-BE49-F238E27FC236}">
                <a16:creationId xmlns:a16="http://schemas.microsoft.com/office/drawing/2014/main" id="{CCBD0508-9E8B-4073-993E-E0D53D76B69F}"/>
              </a:ext>
            </a:extLst>
          </p:cNvPr>
          <p:cNvSpPr>
            <a:spLocks noGrp="1"/>
          </p:cNvSpPr>
          <p:nvPr>
            <p:ph type="title"/>
          </p:nvPr>
        </p:nvSpPr>
        <p:spPr bwMode="auto">
          <a:xfrm>
            <a:off x="1778000" y="3365500"/>
            <a:ext cx="208280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altLang="en-US">
                <a:sym typeface="Helvetica Neue Light" charset="0"/>
              </a:rPr>
              <a:t>Click to edit Master title style</a:t>
            </a:r>
          </a:p>
        </p:txBody>
      </p:sp>
      <p:sp>
        <p:nvSpPr>
          <p:cNvPr id="1031" name="Rectangle 6">
            <a:extLst>
              <a:ext uri="{FF2B5EF4-FFF2-40B4-BE49-F238E27FC236}">
                <a16:creationId xmlns:a16="http://schemas.microsoft.com/office/drawing/2014/main" id="{2A719C8B-20C8-4C79-BAFC-B70E3DA98711}"/>
              </a:ext>
            </a:extLst>
          </p:cNvPr>
          <p:cNvSpPr>
            <a:spLocks noGrp="1"/>
          </p:cNvSpPr>
          <p:nvPr>
            <p:ph type="body" idx="1"/>
          </p:nvPr>
        </p:nvSpPr>
        <p:spPr bwMode="auto">
          <a:xfrm>
            <a:off x="1778000" y="8432800"/>
            <a:ext cx="20828000" cy="496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altLang="en-US">
                <a:sym typeface="Helvetica Neue Thin" charset="0"/>
              </a:rPr>
              <a:t>Click to edit Master text styles</a:t>
            </a:r>
          </a:p>
          <a:p>
            <a:pPr lvl="1"/>
            <a:r>
              <a:rPr lang="en-US" altLang="en-US">
                <a:sym typeface="Helvetica Neue Thin" charset="0"/>
              </a:rPr>
              <a:t>Second level</a:t>
            </a:r>
          </a:p>
          <a:p>
            <a:pPr lvl="2"/>
            <a:r>
              <a:rPr lang="en-US" altLang="en-US">
                <a:sym typeface="Helvetica Neue Thin" charset="0"/>
              </a:rPr>
              <a:t>Third level</a:t>
            </a:r>
          </a:p>
          <a:p>
            <a:pPr lvl="3"/>
            <a:r>
              <a:rPr lang="en-US" altLang="en-US">
                <a:sym typeface="Helvetica Neue Thin" charset="0"/>
              </a:rPr>
              <a:t>Fourth level</a:t>
            </a:r>
          </a:p>
          <a:p>
            <a:pPr lvl="4"/>
            <a:r>
              <a:rPr lang="en-US" altLang="en-US">
                <a:sym typeface="Helvetica Neue Thin" charset="0"/>
              </a:rPr>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25500" rtl="0" eaLnBrk="0" fontAlgn="base" hangingPunct="0">
        <a:spcBef>
          <a:spcPct val="0"/>
        </a:spcBef>
        <a:spcAft>
          <a:spcPct val="0"/>
        </a:spcAft>
        <a:defRPr sz="11200" kern="1200">
          <a:solidFill>
            <a:srgbClr val="FFFFFF"/>
          </a:solidFill>
          <a:latin typeface="+mj-lt"/>
          <a:ea typeface="+mj-ea"/>
          <a:cs typeface="+mj-cs"/>
          <a:sym typeface="Helvetica Neue Light" charset="0"/>
        </a:defRPr>
      </a:lvl1pPr>
      <a:lvl2pPr algn="ctr" defTabSz="825500" rtl="0" eaLnBrk="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2pPr>
      <a:lvl3pPr algn="ctr" defTabSz="825500" rtl="0" eaLnBrk="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3pPr>
      <a:lvl4pPr algn="ctr" defTabSz="825500" rtl="0" eaLnBrk="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4pPr>
      <a:lvl5pPr algn="ctr" defTabSz="825500" rtl="0" eaLnBrk="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5pPr>
      <a:lvl6pPr marL="457200" algn="ctr" defTabSz="825500" rtl="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6pPr>
      <a:lvl7pPr marL="914400" algn="ctr" defTabSz="825500" rtl="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7pPr>
      <a:lvl8pPr marL="1371600" algn="ctr" defTabSz="825500" rtl="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8pPr>
      <a:lvl9pPr marL="1828800" algn="ctr" defTabSz="825500" rtl="0" fontAlgn="base" hangingPunct="0">
        <a:spcBef>
          <a:spcPct val="0"/>
        </a:spcBef>
        <a:spcAft>
          <a:spcPct val="0"/>
        </a:spcAft>
        <a:defRPr sz="11200">
          <a:solidFill>
            <a:srgbClr val="FFFFFF"/>
          </a:solidFill>
          <a:latin typeface="Helvetica Neue Light" charset="0"/>
          <a:ea typeface="Helvetica Neue Light" charset="0"/>
          <a:cs typeface="Helvetica Neue Light" charset="0"/>
          <a:sym typeface="Helvetica Neue Light" charset="0"/>
        </a:defRPr>
      </a:lvl9pPr>
    </p:titleStyle>
    <p:bodyStyle>
      <a:lvl1pPr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1pPr>
      <a:lvl2pPr indent="2286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2pPr>
      <a:lvl3pPr indent="4572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3pPr>
      <a:lvl4pPr indent="6858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4pPr>
      <a:lvl5pPr indent="9144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SbMWBGGvdh3iKwWIMRL7lHZzKjWfB8oCqMNwKcq8tIY/pub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file:///F:\Semester%202\Assignment\Web%20Anal\LI\game-of-thrones\GOT\network\New%20folder\Season%20Overall\Project1\index.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prezi.com/ky1i0bartnbx/game-of-thrones/"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1" descr="Game of Thrones">
            <a:extLst>
              <a:ext uri="{FF2B5EF4-FFF2-40B4-BE49-F238E27FC236}">
                <a16:creationId xmlns:a16="http://schemas.microsoft.com/office/drawing/2014/main" id="{6D95A6CF-CD4C-4776-A8BE-ABAF101EC4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238" y="-74613"/>
            <a:ext cx="24628476" cy="13836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Line 2">
            <a:extLst>
              <a:ext uri="{FF2B5EF4-FFF2-40B4-BE49-F238E27FC236}">
                <a16:creationId xmlns:a16="http://schemas.microsoft.com/office/drawing/2014/main" id="{A64B793C-83CF-48CE-8E43-51238A4EDA9D}"/>
              </a:ext>
            </a:extLst>
          </p:cNvPr>
          <p:cNvSpPr>
            <a:spLocks noChangeShapeType="1"/>
          </p:cNvSpPr>
          <p:nvPr/>
        </p:nvSpPr>
        <p:spPr bwMode="auto">
          <a:xfrm flipH="1">
            <a:off x="3475038" y="-230188"/>
            <a:ext cx="0" cy="14512926"/>
          </a:xfrm>
          <a:prstGeom prst="line">
            <a:avLst/>
          </a:prstGeom>
          <a:noFill/>
          <a:ln w="25400" cap="rnd">
            <a:solidFill>
              <a:srgbClr val="E3992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2" name="TextBox 1">
            <a:extLst>
              <a:ext uri="{FF2B5EF4-FFF2-40B4-BE49-F238E27FC236}">
                <a16:creationId xmlns:a16="http://schemas.microsoft.com/office/drawing/2014/main" id="{95AC8CCD-2869-4597-9571-8B0A0825F013}"/>
              </a:ext>
            </a:extLst>
          </p:cNvPr>
          <p:cNvSpPr txBox="1"/>
          <p:nvPr/>
        </p:nvSpPr>
        <p:spPr>
          <a:xfrm>
            <a:off x="4343400" y="6243547"/>
            <a:ext cx="14325600" cy="1200329"/>
          </a:xfrm>
          <a:prstGeom prst="rect">
            <a:avLst/>
          </a:prstGeom>
          <a:noFill/>
          <a:effectLst>
            <a:reflection blurRad="6350" stA="50000" endA="295" endPos="92000" dist="101600" dir="5400000" sy="-100000" algn="bl" rotWithShape="0"/>
          </a:effectLst>
        </p:spPr>
        <p:txBody>
          <a:bodyPr>
            <a:spAutoFit/>
          </a:bodyPr>
          <a:lstStyle/>
          <a:p>
            <a:pPr algn="ctr" eaLnBrk="1">
              <a:defRPr/>
            </a:pPr>
            <a:r>
              <a:rPr lang="en-US" sz="7200" b="1" dirty="0">
                <a:solidFill>
                  <a:srgbClr val="C00000"/>
                </a:solidFill>
                <a:effectLst>
                  <a:glow rad="228600">
                    <a:schemeClr val="accent4">
                      <a:satMod val="175000"/>
                      <a:alpha val="40000"/>
                    </a:schemeClr>
                  </a:glow>
                </a:effectLst>
                <a:latin typeface="Game of Thrones" panose="02000500000000000000"/>
              </a:rPr>
              <a:t>A SONG OF GRAPH AND ANALYTICS</a:t>
            </a:r>
          </a:p>
        </p:txBody>
      </p:sp>
    </p:spTree>
  </p:cSld>
  <p:clrMapOvr>
    <a:masterClrMapping/>
  </p:clrMapOvr>
  <p:transition spd="med" advTm="3451"/>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278A004D-0331-472D-995D-B73E17864D0D}"/>
              </a:ext>
            </a:extLst>
          </p:cNvPr>
          <p:cNvSpPr>
            <a:spLocks/>
          </p:cNvSpPr>
          <p:nvPr/>
        </p:nvSpPr>
        <p:spPr bwMode="auto">
          <a:xfrm>
            <a:off x="6940550" y="0"/>
            <a:ext cx="17597438" cy="13677900"/>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9220" name="Rectangle 4">
            <a:extLst>
              <a:ext uri="{FF2B5EF4-FFF2-40B4-BE49-F238E27FC236}">
                <a16:creationId xmlns:a16="http://schemas.microsoft.com/office/drawing/2014/main" id="{D5E0165E-7403-4ED5-B812-7FEAAE45C535}"/>
              </a:ext>
            </a:extLst>
          </p:cNvPr>
          <p:cNvSpPr>
            <a:spLocks noGrp="1"/>
          </p:cNvSpPr>
          <p:nvPr>
            <p:ph type="body" idx="1"/>
          </p:nvPr>
        </p:nvSpPr>
        <p:spPr>
          <a:xfrm>
            <a:off x="9604375" y="5405438"/>
            <a:ext cx="12268200" cy="6884987"/>
          </a:xfrm>
        </p:spPr>
        <p:txBody>
          <a:bodyPr/>
          <a:lstStyle/>
          <a:p>
            <a:pPr algn="l" eaLnBrk="1">
              <a:defRPr/>
            </a:pPr>
            <a:r>
              <a:rPr lang="en-IN" altLang="en-US" sz="3600" b="1" i="1" u="sng" dirty="0">
                <a:solidFill>
                  <a:srgbClr val="981200"/>
                </a:solidFill>
                <a:latin typeface="Game of Thrones" panose="02000500000000000000"/>
                <a:ea typeface="+mj-ea"/>
                <a:cs typeface="+mj-cs"/>
              </a:rPr>
              <a:t> Insight -  </a:t>
            </a:r>
            <a:r>
              <a:rPr lang="en-IN" altLang="en-US" sz="3600" i="1" dirty="0">
                <a:solidFill>
                  <a:schemeClr val="tx1"/>
                </a:solidFill>
                <a:latin typeface="Game of Thrones" panose="02000500000000000000"/>
              </a:rPr>
              <a:t>It portrays the importance of the two characters dominating in this season as it can be related to the war that happened between them.</a:t>
            </a:r>
          </a:p>
          <a:p>
            <a:pPr algn="l" eaLnBrk="1">
              <a:defRPr/>
            </a:pPr>
            <a:endParaRPr lang="en-IN" altLang="en-US" sz="3600" i="1" dirty="0">
              <a:solidFill>
                <a:schemeClr val="tx1"/>
              </a:solidFill>
              <a:latin typeface="Game of Thrones" panose="02000500000000000000"/>
            </a:endParaRPr>
          </a:p>
          <a:p>
            <a:pPr algn="l" eaLnBrk="1">
              <a:defRPr/>
            </a:pPr>
            <a:endParaRPr lang="en-IN" altLang="en-US" sz="3600" i="1" dirty="0">
              <a:solidFill>
                <a:schemeClr val="tx1"/>
              </a:solidFill>
              <a:latin typeface="Game of Thrones" panose="02000500000000000000"/>
            </a:endParaRPr>
          </a:p>
          <a:p>
            <a:pPr algn="l" eaLnBrk="1">
              <a:defRPr/>
            </a:pPr>
            <a:r>
              <a:rPr lang="en-IN" altLang="en-US" sz="3600" b="1" i="1" dirty="0">
                <a:solidFill>
                  <a:schemeClr val="tx1"/>
                </a:solidFill>
                <a:latin typeface="Game of Thrones" panose="02000500000000000000"/>
              </a:rPr>
              <a:t>Key players  are Tyrion &amp; Stannis </a:t>
            </a:r>
            <a:r>
              <a:rPr lang="en-IN" altLang="en-US" sz="3600" i="1" dirty="0">
                <a:solidFill>
                  <a:schemeClr val="tx1"/>
                </a:solidFill>
                <a:latin typeface="Game of Thrones" panose="02000500000000000000"/>
              </a:rPr>
              <a:t>in their respective community.</a:t>
            </a:r>
            <a:endParaRPr lang="en-US" altLang="en-US" sz="3600" i="1" dirty="0">
              <a:solidFill>
                <a:schemeClr val="tx1"/>
              </a:solidFill>
              <a:latin typeface="Game of Thrones" panose="02000500000000000000"/>
            </a:endParaRPr>
          </a:p>
          <a:p>
            <a:pPr algn="l" eaLnBrk="1">
              <a:defRPr/>
            </a:pPr>
            <a:endParaRPr lang="en-US" altLang="en-US" i="1" dirty="0">
              <a:solidFill>
                <a:schemeClr val="tx1"/>
              </a:solidFill>
            </a:endParaRPr>
          </a:p>
          <a:p>
            <a:pPr algn="l" eaLnBrk="1">
              <a:defRPr/>
            </a:pPr>
            <a:endParaRPr lang="en-US" altLang="en-US" i="1" dirty="0">
              <a:solidFill>
                <a:schemeClr val="tx1"/>
              </a:solidFill>
            </a:endParaRPr>
          </a:p>
        </p:txBody>
      </p:sp>
      <p:pic>
        <p:nvPicPr>
          <p:cNvPr id="18436" name="Picture 4">
            <a:extLst>
              <a:ext uri="{FF2B5EF4-FFF2-40B4-BE49-F238E27FC236}">
                <a16:creationId xmlns:a16="http://schemas.microsoft.com/office/drawing/2014/main" id="{7C586337-B399-42F5-982A-7232BE211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32625"/>
            <a:ext cx="8534400" cy="669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a:extLst>
              <a:ext uri="{FF2B5EF4-FFF2-40B4-BE49-F238E27FC236}">
                <a16:creationId xmlns:a16="http://schemas.microsoft.com/office/drawing/2014/main" id="{66054B92-8DCC-4E87-AAAF-6F83B963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38100"/>
            <a:ext cx="8542338"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C59E65A9-7F5A-4CC9-80A7-4FDA2D827C4E}"/>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9459" name="Rectangle 2">
            <a:extLst>
              <a:ext uri="{FF2B5EF4-FFF2-40B4-BE49-F238E27FC236}">
                <a16:creationId xmlns:a16="http://schemas.microsoft.com/office/drawing/2014/main" id="{93272E54-6AE6-4780-B24B-67B7FCA9DAAB}"/>
              </a:ext>
            </a:extLst>
          </p:cNvPr>
          <p:cNvSpPr>
            <a:spLocks noGrp="1"/>
          </p:cNvSpPr>
          <p:nvPr>
            <p:ph type="title"/>
          </p:nvPr>
        </p:nvSpPr>
        <p:spPr>
          <a:xfrm>
            <a:off x="646113" y="482600"/>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3…</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19460" name="Content Placeholder 3">
            <a:extLst>
              <a:ext uri="{FF2B5EF4-FFF2-40B4-BE49-F238E27FC236}">
                <a16:creationId xmlns:a16="http://schemas.microsoft.com/office/drawing/2014/main" id="{F7AB031F-7BAB-4F0A-83D9-B5A5EED8DAFC}"/>
              </a:ext>
            </a:extLst>
          </p:cNvPr>
          <p:cNvSpPr>
            <a:spLocks noGrp="1"/>
          </p:cNvSpPr>
          <p:nvPr>
            <p:ph idx="1"/>
          </p:nvPr>
        </p:nvSpPr>
        <p:spPr>
          <a:xfrm>
            <a:off x="604838" y="3506788"/>
            <a:ext cx="12220575" cy="9826625"/>
          </a:xfrm>
        </p:spPr>
        <p:txBody>
          <a:bodyPr/>
          <a:lstStyle/>
          <a:p>
            <a:pPr algn="l" eaLnBrk="1"/>
            <a:r>
              <a:rPr lang="en-IN" altLang="en-US" sz="3600" dirty="0">
                <a:solidFill>
                  <a:schemeClr val="tx1"/>
                </a:solidFill>
                <a:latin typeface="Game of Thrones" pitchFamily="2" charset="0"/>
              </a:rPr>
              <a:t>Average Degree: 0.929</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Density: 0.007</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Diameter: 9</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Path length: 3.5448851774530272</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Clustering Coefficient: 0.101</a:t>
            </a:r>
          </a:p>
          <a:p>
            <a:pPr algn="l" eaLnBrk="1"/>
            <a:endParaRPr lang="en-US" altLang="en-US" sz="3600" dirty="0">
              <a:solidFill>
                <a:schemeClr val="tx1"/>
              </a:solidFill>
              <a:latin typeface="Game of Thrones" pitchFamily="2" charset="0"/>
            </a:endParaRPr>
          </a:p>
          <a:p>
            <a:pPr algn="l" eaLnBrk="1"/>
            <a:r>
              <a:rPr lang="en-IN" altLang="en-US" sz="3600" b="1" dirty="0">
                <a:solidFill>
                  <a:schemeClr val="tx1"/>
                </a:solidFill>
                <a:latin typeface="Game of Thrones" pitchFamily="2" charset="0"/>
              </a:rPr>
              <a:t>5 </a:t>
            </a:r>
            <a:r>
              <a:rPr lang="en-IN" altLang="en-US" sz="3600" dirty="0">
                <a:solidFill>
                  <a:schemeClr val="tx1"/>
                </a:solidFill>
                <a:latin typeface="Game of Thrones" pitchFamily="2" charset="0"/>
              </a:rPr>
              <a:t>major coherent communities have been identified.</a:t>
            </a:r>
          </a:p>
          <a:p>
            <a:pPr algn="l" eaLnBrk="1"/>
            <a:r>
              <a:rPr lang="en-IN" altLang="en-US" sz="3600" b="1" dirty="0">
                <a:solidFill>
                  <a:schemeClr val="tx1"/>
                </a:solidFill>
                <a:latin typeface="Game of Thrones" pitchFamily="2" charset="0"/>
              </a:rPr>
              <a:t>Topmost: Targaryen army, Boltons, Tywin Lannister, Wildlings &amp; etc.</a:t>
            </a:r>
          </a:p>
          <a:p>
            <a:pPr algn="l" eaLnBrk="1"/>
            <a:endParaRPr lang="en-US" altLang="en-US" sz="3600" b="1" dirty="0">
              <a:solidFill>
                <a:schemeClr val="tx1"/>
              </a:solidFill>
            </a:endParaRPr>
          </a:p>
          <a:p>
            <a:pPr algn="l" eaLnBrk="1"/>
            <a:endParaRPr lang="en-US" altLang="en-US" sz="3600" dirty="0">
              <a:solidFill>
                <a:schemeClr val="tx1"/>
              </a:solidFill>
            </a:endParaRPr>
          </a:p>
          <a:p>
            <a:pPr algn="l" eaLnBrk="1"/>
            <a:endParaRPr lang="en-IN" altLang="en-US" sz="3600" dirty="0">
              <a:solidFill>
                <a:schemeClr val="tx1"/>
              </a:solidFill>
            </a:endParaRPr>
          </a:p>
          <a:p>
            <a:pPr algn="l" eaLnBrk="1"/>
            <a:endParaRPr lang="en-US" altLang="en-US" sz="3600" dirty="0">
              <a:solidFill>
                <a:schemeClr val="tx1"/>
              </a:solidFill>
            </a:endParaRPr>
          </a:p>
          <a:p>
            <a:pPr algn="l" eaLnBrk="1"/>
            <a:r>
              <a:rPr lang="en-GB" altLang="en-US" sz="3600" dirty="0">
                <a:solidFill>
                  <a:schemeClr val="tx1"/>
                </a:solidFill>
              </a:rPr>
              <a:t>.</a:t>
            </a:r>
          </a:p>
          <a:p>
            <a:pPr algn="l" eaLnBrk="1"/>
            <a:endParaRPr lang="en-US" altLang="en-US" sz="3600" dirty="0"/>
          </a:p>
        </p:txBody>
      </p:sp>
      <p:sp>
        <p:nvSpPr>
          <p:cNvPr id="19461" name="Rectangle 4">
            <a:extLst>
              <a:ext uri="{FF2B5EF4-FFF2-40B4-BE49-F238E27FC236}">
                <a16:creationId xmlns:a16="http://schemas.microsoft.com/office/drawing/2014/main" id="{6C8E69E6-B535-4236-A105-8F5BDA739D48}"/>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9462" name="Line 14">
            <a:extLst>
              <a:ext uri="{FF2B5EF4-FFF2-40B4-BE49-F238E27FC236}">
                <a16:creationId xmlns:a16="http://schemas.microsoft.com/office/drawing/2014/main" id="{3E54DA3B-9FFB-43A4-8F04-4CE08546E85C}"/>
              </a:ext>
            </a:extLst>
          </p:cNvPr>
          <p:cNvSpPr>
            <a:spLocks noChangeShapeType="1"/>
          </p:cNvSpPr>
          <p:nvPr/>
        </p:nvSpPr>
        <p:spPr bwMode="auto">
          <a:xfrm>
            <a:off x="12857163"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19463" name="Picture 7">
            <a:extLst>
              <a:ext uri="{FF2B5EF4-FFF2-40B4-BE49-F238E27FC236}">
                <a16:creationId xmlns:a16="http://schemas.microsoft.com/office/drawing/2014/main" id="{8BD70831-83E3-4224-A8CB-EAE2E7C6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0" y="1936750"/>
            <a:ext cx="9313863" cy="891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wipe(down)">
                                      <p:cBhvr>
                                        <p:cTn id="7"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0F88984B-2EA1-4C7C-8F36-5BAF15FADC23}"/>
              </a:ext>
            </a:extLst>
          </p:cNvPr>
          <p:cNvSpPr>
            <a:spLocks/>
          </p:cNvSpPr>
          <p:nvPr/>
        </p:nvSpPr>
        <p:spPr bwMode="auto">
          <a:xfrm>
            <a:off x="6940550" y="-301625"/>
            <a:ext cx="17597438" cy="13979525"/>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1507" name="Rectangle 4">
            <a:extLst>
              <a:ext uri="{FF2B5EF4-FFF2-40B4-BE49-F238E27FC236}">
                <a16:creationId xmlns:a16="http://schemas.microsoft.com/office/drawing/2014/main" id="{68CE1F2B-FF77-439E-A968-E96B715A85D8}"/>
              </a:ext>
            </a:extLst>
          </p:cNvPr>
          <p:cNvSpPr>
            <a:spLocks noGrp="1"/>
          </p:cNvSpPr>
          <p:nvPr>
            <p:ph type="body" idx="1"/>
          </p:nvPr>
        </p:nvSpPr>
        <p:spPr>
          <a:xfrm>
            <a:off x="11125200" y="3048000"/>
            <a:ext cx="11818938" cy="1992313"/>
          </a:xfrm>
        </p:spPr>
        <p:txBody>
          <a:bodyPr/>
          <a:lstStyle/>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panose="02000500000000000000"/>
              </a:rPr>
              <a:t>It shows how important this character in making a series of events. The character leads to series of big events by chained connection.</a:t>
            </a:r>
          </a:p>
          <a:p>
            <a:pPr algn="l" eaLnBrk="1">
              <a:defRPr/>
            </a:pPr>
            <a:r>
              <a:rPr lang="en-IN" altLang="en-US" sz="3600" i="1" dirty="0">
                <a:solidFill>
                  <a:schemeClr val="tx1"/>
                </a:solidFill>
                <a:latin typeface="Game of Thrones" panose="02000500000000000000"/>
              </a:rPr>
              <a:t> </a:t>
            </a:r>
            <a:endParaRPr lang="en-US" altLang="en-US" sz="3600" i="1" dirty="0">
              <a:solidFill>
                <a:schemeClr val="tx1"/>
              </a:solidFill>
              <a:latin typeface="Game of Thrones" panose="02000500000000000000"/>
            </a:endParaRPr>
          </a:p>
          <a:p>
            <a:pPr algn="l" eaLnBrk="1">
              <a:defRPr/>
            </a:pPr>
            <a:r>
              <a:rPr lang="en-IN" altLang="en-US" sz="3600" i="1" dirty="0">
                <a:solidFill>
                  <a:schemeClr val="tx1"/>
                </a:solidFill>
                <a:latin typeface="Game of Thrones" panose="02000500000000000000"/>
              </a:rPr>
              <a:t> </a:t>
            </a: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panose="02000500000000000000"/>
              </a:rPr>
              <a:t>This season portrays the importance of this character across the entire communities and how his decision can affect the relationship and links between and within the communities.</a:t>
            </a:r>
          </a:p>
          <a:p>
            <a:pPr algn="l" eaLnBrk="1">
              <a:defRPr/>
            </a:pPr>
            <a:endParaRPr lang="en-IN" altLang="en-US" sz="3600" i="1" dirty="0">
              <a:solidFill>
                <a:schemeClr val="tx1"/>
              </a:solidFill>
              <a:latin typeface="Game of Thrones" panose="02000500000000000000"/>
            </a:endParaRPr>
          </a:p>
          <a:p>
            <a:pPr algn="l" eaLnBrk="1">
              <a:defRPr/>
            </a:pPr>
            <a:endParaRPr lang="en-IN" altLang="en-US" sz="3600" i="1" dirty="0">
              <a:solidFill>
                <a:schemeClr val="tx1"/>
              </a:solidFill>
              <a:latin typeface="Game of Thrones" panose="02000500000000000000"/>
            </a:endParaRPr>
          </a:p>
          <a:p>
            <a:pPr algn="l" eaLnBrk="1">
              <a:defRPr/>
            </a:pPr>
            <a:endParaRPr lang="en-IN" altLang="en-US" sz="3600" i="1" dirty="0">
              <a:solidFill>
                <a:schemeClr val="tx1"/>
              </a:solidFill>
              <a:latin typeface="Game of Thrones" panose="02000500000000000000"/>
            </a:endParaRPr>
          </a:p>
          <a:p>
            <a:pPr algn="l" eaLnBrk="1">
              <a:defRPr/>
            </a:pPr>
            <a:r>
              <a:rPr lang="en-IN" altLang="en-US" sz="3600" b="1" i="1" dirty="0">
                <a:solidFill>
                  <a:schemeClr val="tx1"/>
                </a:solidFill>
                <a:latin typeface="Game of Thrones" panose="02000500000000000000"/>
              </a:rPr>
              <a:t>Key player </a:t>
            </a:r>
            <a:r>
              <a:rPr lang="en-IN" altLang="en-US" sz="3600" i="1" dirty="0">
                <a:solidFill>
                  <a:schemeClr val="tx1"/>
                </a:solidFill>
                <a:latin typeface="Game of Thrones" panose="02000500000000000000"/>
              </a:rPr>
              <a:t>in the community is identified to be Tywin.</a:t>
            </a:r>
            <a:endParaRPr lang="en-US" altLang="en-US" sz="3600" i="1" dirty="0">
              <a:solidFill>
                <a:schemeClr val="tx1"/>
              </a:solidFill>
              <a:latin typeface="Game of Thrones" panose="02000500000000000000"/>
            </a:endParaRPr>
          </a:p>
          <a:p>
            <a:pPr algn="l" eaLnBrk="1">
              <a:defRPr/>
            </a:pPr>
            <a:endParaRPr lang="en-US" altLang="en-US" sz="3600" i="1" dirty="0">
              <a:solidFill>
                <a:schemeClr val="tx1"/>
              </a:solidFill>
            </a:endParaRPr>
          </a:p>
          <a:p>
            <a:pPr eaLnBrk="1">
              <a:defRPr/>
            </a:pPr>
            <a:r>
              <a:rPr lang="en-IN" altLang="en-US" dirty="0"/>
              <a:t> </a:t>
            </a:r>
            <a:endParaRPr lang="en-US" altLang="en-US" dirty="0"/>
          </a:p>
        </p:txBody>
      </p:sp>
      <p:pic>
        <p:nvPicPr>
          <p:cNvPr id="21511" name="Picture 7" descr="Image result">
            <a:extLst>
              <a:ext uri="{FF2B5EF4-FFF2-40B4-BE49-F238E27FC236}">
                <a16:creationId xmlns:a16="http://schemas.microsoft.com/office/drawing/2014/main" id="{6F2EC965-A542-41C8-8DE8-17AA501F0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792"/>
            <a:ext cx="9600479" cy="13793792"/>
          </a:xfrm>
          <a:prstGeom prst="rect">
            <a:avLst/>
          </a:prstGeom>
          <a:noFill/>
          <a:extLst>
            <a:ext uri="{909E8E84-426E-40DD-AFC4-6F175D3DCCD1}">
              <a14:hiddenFill xmlns:a14="http://schemas.microsoft.com/office/drawing/2010/main">
                <a:solidFill>
                  <a:srgbClr val="FFFFFF"/>
                </a:solidFill>
              </a14:hiddenFill>
            </a:ext>
          </a:extLst>
        </p:spPr>
      </p:pic>
      <p:sp>
        <p:nvSpPr>
          <p:cNvPr id="21509" name="Rectangle 7">
            <a:extLst>
              <a:ext uri="{FF2B5EF4-FFF2-40B4-BE49-F238E27FC236}">
                <a16:creationId xmlns:a16="http://schemas.microsoft.com/office/drawing/2014/main" id="{02932B5B-07EC-4731-9719-F77E4EC17064}"/>
              </a:ext>
            </a:extLst>
          </p:cNvPr>
          <p:cNvSpPr>
            <a:spLocks noChangeArrowheads="1"/>
          </p:cNvSpPr>
          <p:nvPr/>
        </p:nvSpPr>
        <p:spPr bwMode="auto">
          <a:xfrm>
            <a:off x="2098281" y="12311955"/>
            <a:ext cx="54039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5400" b="1" dirty="0">
                <a:solidFill>
                  <a:srgbClr val="C00000"/>
                </a:solidFill>
                <a:latin typeface="Helvetica Neue" charset="0"/>
                <a:ea typeface="Helvetica Neue" charset="0"/>
                <a:cs typeface="Helvetica Neue" charset="0"/>
                <a:sym typeface="Helvetica Neue" charset="0"/>
              </a:rPr>
              <a:t>Tywin Lannister</a:t>
            </a:r>
            <a:endParaRPr lang="en-US" altLang="en-US" sz="5000" dirty="0">
              <a:solidFill>
                <a:srgbClr val="C00000"/>
              </a:solidFill>
              <a:latin typeface="Helvetica Light" charset="0"/>
              <a:ea typeface="Helvetica Light" charset="0"/>
              <a:cs typeface="Helvetica Light" charset="0"/>
              <a:sym typeface="Helvetica Light"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90D6F11A-688B-47AF-9D16-C984E798AFA4}"/>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2531" name="Rectangle 2">
            <a:extLst>
              <a:ext uri="{FF2B5EF4-FFF2-40B4-BE49-F238E27FC236}">
                <a16:creationId xmlns:a16="http://schemas.microsoft.com/office/drawing/2014/main" id="{376C82CC-F361-403C-97FD-E55BB7F7FC7D}"/>
              </a:ext>
            </a:extLst>
          </p:cNvPr>
          <p:cNvSpPr>
            <a:spLocks noGrp="1"/>
          </p:cNvSpPr>
          <p:nvPr>
            <p:ph type="title"/>
          </p:nvPr>
        </p:nvSpPr>
        <p:spPr>
          <a:xfrm>
            <a:off x="1163638" y="482600"/>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4…</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22532" name="Content Placeholder 3">
            <a:extLst>
              <a:ext uri="{FF2B5EF4-FFF2-40B4-BE49-F238E27FC236}">
                <a16:creationId xmlns:a16="http://schemas.microsoft.com/office/drawing/2014/main" id="{506F5DD0-48DA-4FD0-8C92-F548800348E5}"/>
              </a:ext>
            </a:extLst>
          </p:cNvPr>
          <p:cNvSpPr>
            <a:spLocks noGrp="1"/>
          </p:cNvSpPr>
          <p:nvPr>
            <p:ph idx="1"/>
          </p:nvPr>
        </p:nvSpPr>
        <p:spPr>
          <a:xfrm>
            <a:off x="1163638" y="3884613"/>
            <a:ext cx="12220575" cy="9826625"/>
          </a:xfrm>
        </p:spPr>
        <p:txBody>
          <a:bodyPr/>
          <a:lstStyle/>
          <a:p>
            <a:pPr algn="l" eaLnBrk="1"/>
            <a:r>
              <a:rPr lang="en-IN" altLang="en-US" sz="3600" dirty="0">
                <a:solidFill>
                  <a:schemeClr val="tx1"/>
                </a:solidFill>
                <a:latin typeface="Game of Thrones" pitchFamily="2" charset="0"/>
              </a:rPr>
              <a:t>Average Degree: 0.950</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Density: 0.007</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Clustering Coefficient: 0.068</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Diameter: 9</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Path length: 3.18172268907563</a:t>
            </a:r>
          </a:p>
          <a:p>
            <a:pPr algn="l" eaLnBrk="1"/>
            <a:endParaRPr lang="en-IN" altLang="en-US" sz="3600" dirty="0">
              <a:solidFill>
                <a:schemeClr val="tx1"/>
              </a:solidFill>
              <a:latin typeface="Game of Thrones" pitchFamily="2" charset="0"/>
            </a:endParaRPr>
          </a:p>
          <a:p>
            <a:pPr algn="l" eaLnBrk="1"/>
            <a:r>
              <a:rPr lang="en-IN" altLang="en-US" sz="3600" b="1" dirty="0">
                <a:solidFill>
                  <a:schemeClr val="tx1"/>
                </a:solidFill>
                <a:latin typeface="Game of Thrones" pitchFamily="2" charset="0"/>
              </a:rPr>
              <a:t>5 </a:t>
            </a:r>
            <a:r>
              <a:rPr lang="en-IN" altLang="en-US" sz="3600" dirty="0">
                <a:solidFill>
                  <a:schemeClr val="tx1"/>
                </a:solidFill>
                <a:latin typeface="Game of Thrones" pitchFamily="2" charset="0"/>
              </a:rPr>
              <a:t>major coherent communities have been identified</a:t>
            </a:r>
            <a:r>
              <a:rPr lang="en-IN" altLang="en-US" sz="3600" dirty="0">
                <a:solidFill>
                  <a:schemeClr val="tx1"/>
                </a:solidFill>
              </a:rPr>
              <a:t>.</a:t>
            </a:r>
          </a:p>
          <a:p>
            <a:pPr algn="l" eaLnBrk="1"/>
            <a:r>
              <a:rPr lang="en-IN" altLang="en-US" sz="3600" b="1" dirty="0">
                <a:solidFill>
                  <a:schemeClr val="tx1"/>
                </a:solidFill>
              </a:rPr>
              <a:t>Topmost: Bran stark, Jon Snow, Cersei &amp; etc.</a:t>
            </a:r>
          </a:p>
          <a:p>
            <a:pPr algn="l" eaLnBrk="1"/>
            <a:r>
              <a:rPr lang="en-US" altLang="en-US" sz="3600" dirty="0">
                <a:solidFill>
                  <a:schemeClr val="tx1"/>
                </a:solidFill>
              </a:rPr>
              <a:t> 	</a:t>
            </a:r>
          </a:p>
          <a:p>
            <a:pPr algn="l" eaLnBrk="1"/>
            <a:endParaRPr lang="en-US" altLang="en-US" sz="3600" b="1" dirty="0">
              <a:solidFill>
                <a:schemeClr val="tx1"/>
              </a:solidFill>
            </a:endParaRPr>
          </a:p>
          <a:p>
            <a:pPr algn="l" eaLnBrk="1"/>
            <a:endParaRPr lang="en-US" altLang="en-US" sz="3600" dirty="0">
              <a:solidFill>
                <a:schemeClr val="tx1"/>
              </a:solidFill>
            </a:endParaRPr>
          </a:p>
          <a:p>
            <a:pPr algn="l" eaLnBrk="1"/>
            <a:endParaRPr lang="en-IN" altLang="en-US" sz="3600" dirty="0">
              <a:solidFill>
                <a:schemeClr val="tx1"/>
              </a:solidFill>
            </a:endParaRPr>
          </a:p>
          <a:p>
            <a:pPr algn="l" eaLnBrk="1"/>
            <a:endParaRPr lang="en-US" altLang="en-US" sz="3600" dirty="0">
              <a:solidFill>
                <a:schemeClr val="tx1"/>
              </a:solidFill>
            </a:endParaRPr>
          </a:p>
          <a:p>
            <a:pPr algn="l" eaLnBrk="1"/>
            <a:r>
              <a:rPr lang="en-GB" altLang="en-US" sz="3600" dirty="0">
                <a:solidFill>
                  <a:schemeClr val="tx1"/>
                </a:solidFill>
              </a:rPr>
              <a:t>.</a:t>
            </a:r>
          </a:p>
          <a:p>
            <a:pPr algn="l" eaLnBrk="1"/>
            <a:endParaRPr lang="en-US" altLang="en-US" sz="3600" dirty="0"/>
          </a:p>
        </p:txBody>
      </p:sp>
      <p:sp>
        <p:nvSpPr>
          <p:cNvPr id="22533" name="Rectangle 4">
            <a:extLst>
              <a:ext uri="{FF2B5EF4-FFF2-40B4-BE49-F238E27FC236}">
                <a16:creationId xmlns:a16="http://schemas.microsoft.com/office/drawing/2014/main" id="{EDF9394D-FC20-4D33-95EF-85947F3BF6AD}"/>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pic>
        <p:nvPicPr>
          <p:cNvPr id="22535" name="Picture 8">
            <a:extLst>
              <a:ext uri="{FF2B5EF4-FFF2-40B4-BE49-F238E27FC236}">
                <a16:creationId xmlns:a16="http://schemas.microsoft.com/office/drawing/2014/main" id="{F7651F63-1681-46F3-966C-33A472CE7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1556" y="-285296"/>
            <a:ext cx="7512050" cy="666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9">
            <a:extLst>
              <a:ext uri="{FF2B5EF4-FFF2-40B4-BE49-F238E27FC236}">
                <a16:creationId xmlns:a16="http://schemas.microsoft.com/office/drawing/2014/main" id="{A04EDB17-F9EB-4288-A2C6-BE2C6CF8E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6800" y="6935788"/>
            <a:ext cx="7477125"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animEffect transition="in" filter="wipe(down)">
                                      <p:cBhvr>
                                        <p:cTn id="7" dur="500"/>
                                        <p:tgtEl>
                                          <p:spTgt spid="22535"/>
                                        </p:tgtEl>
                                      </p:cBhvr>
                                    </p:animEffect>
                                  </p:childTnLst>
                                </p:cTn>
                              </p:par>
                              <p:par>
                                <p:cTn id="8" presetID="22" presetClass="entr" presetSubtype="4" fill="hold" nodeType="withEffect">
                                  <p:stCondLst>
                                    <p:cond delay="0"/>
                                  </p:stCondLst>
                                  <p:childTnLst>
                                    <p:set>
                                      <p:cBhvr>
                                        <p:cTn id="9" dur="1" fill="hold">
                                          <p:stCondLst>
                                            <p:cond delay="0"/>
                                          </p:stCondLst>
                                        </p:cTn>
                                        <p:tgtEl>
                                          <p:spTgt spid="22536"/>
                                        </p:tgtEl>
                                        <p:attrNameLst>
                                          <p:attrName>style.visibility</p:attrName>
                                        </p:attrNameLst>
                                      </p:cBhvr>
                                      <p:to>
                                        <p:strVal val="visible"/>
                                      </p:to>
                                    </p:set>
                                    <p:animEffect transition="in" filter="wipe(down)">
                                      <p:cBhvr>
                                        <p:cTn id="10" dur="500"/>
                                        <p:tgtEl>
                                          <p:spTgt spid="2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4A53F685-8CA1-4800-B993-1574216DBFB1}"/>
              </a:ext>
            </a:extLst>
          </p:cNvPr>
          <p:cNvSpPr>
            <a:spLocks/>
          </p:cNvSpPr>
          <p:nvPr/>
        </p:nvSpPr>
        <p:spPr bwMode="auto">
          <a:xfrm>
            <a:off x="947738" y="10039350"/>
            <a:ext cx="3332162" cy="3332163"/>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4579" name="Rectangle 2">
            <a:extLst>
              <a:ext uri="{FF2B5EF4-FFF2-40B4-BE49-F238E27FC236}">
                <a16:creationId xmlns:a16="http://schemas.microsoft.com/office/drawing/2014/main" id="{87297DA7-F930-4E22-B105-4BDE3239F7FC}"/>
              </a:ext>
            </a:extLst>
          </p:cNvPr>
          <p:cNvSpPr>
            <a:spLocks/>
          </p:cNvSpPr>
          <p:nvPr/>
        </p:nvSpPr>
        <p:spPr bwMode="auto">
          <a:xfrm>
            <a:off x="947738" y="6350000"/>
            <a:ext cx="3332162" cy="3332163"/>
          </a:xfrm>
          <a:prstGeom prst="rect">
            <a:avLst/>
          </a:prstGeom>
          <a:solidFill>
            <a:srgbClr val="98130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4580" name="Rectangle 3">
            <a:extLst>
              <a:ext uri="{FF2B5EF4-FFF2-40B4-BE49-F238E27FC236}">
                <a16:creationId xmlns:a16="http://schemas.microsoft.com/office/drawing/2014/main" id="{EAE6D2E2-98DB-428E-8BE5-406EE3F78EA1}"/>
              </a:ext>
            </a:extLst>
          </p:cNvPr>
          <p:cNvSpPr>
            <a:spLocks/>
          </p:cNvSpPr>
          <p:nvPr/>
        </p:nvSpPr>
        <p:spPr bwMode="auto">
          <a:xfrm>
            <a:off x="4562475" y="10039350"/>
            <a:ext cx="3332163" cy="3332163"/>
          </a:xfrm>
          <a:prstGeom prst="rect">
            <a:avLst/>
          </a:prstGeom>
          <a:solidFill>
            <a:srgbClr val="5BB0B2"/>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4581" name="Rectangle 4">
            <a:extLst>
              <a:ext uri="{FF2B5EF4-FFF2-40B4-BE49-F238E27FC236}">
                <a16:creationId xmlns:a16="http://schemas.microsoft.com/office/drawing/2014/main" id="{04CA9FFB-B727-4175-A23F-7BA0B54E449F}"/>
              </a:ext>
            </a:extLst>
          </p:cNvPr>
          <p:cNvSpPr>
            <a:spLocks/>
          </p:cNvSpPr>
          <p:nvPr/>
        </p:nvSpPr>
        <p:spPr bwMode="auto">
          <a:xfrm>
            <a:off x="2741613" y="2765425"/>
            <a:ext cx="3332162" cy="3332163"/>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4582" name="Rectangle 5">
            <a:extLst>
              <a:ext uri="{FF2B5EF4-FFF2-40B4-BE49-F238E27FC236}">
                <a16:creationId xmlns:a16="http://schemas.microsoft.com/office/drawing/2014/main" id="{64A09A5B-6A48-45E7-96B1-AB8BE3F6025F}"/>
              </a:ext>
            </a:extLst>
          </p:cNvPr>
          <p:cNvSpPr>
            <a:spLocks/>
          </p:cNvSpPr>
          <p:nvPr/>
        </p:nvSpPr>
        <p:spPr bwMode="auto">
          <a:xfrm>
            <a:off x="4562475" y="6402388"/>
            <a:ext cx="3332163" cy="3332162"/>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4583" name="Rectangle 6">
            <a:extLst>
              <a:ext uri="{FF2B5EF4-FFF2-40B4-BE49-F238E27FC236}">
                <a16:creationId xmlns:a16="http://schemas.microsoft.com/office/drawing/2014/main" id="{FF9AF76D-ACA5-4E67-B9C5-2884255D63E6}"/>
              </a:ext>
            </a:extLst>
          </p:cNvPr>
          <p:cNvSpPr>
            <a:spLocks/>
          </p:cNvSpPr>
          <p:nvPr/>
        </p:nvSpPr>
        <p:spPr bwMode="auto">
          <a:xfrm>
            <a:off x="10639425" y="5562600"/>
            <a:ext cx="12887325" cy="401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sym typeface="Helvetica Light" charset="0"/>
              </a:rPr>
              <a:t>Jon Snow raises army against the Night King. The network portrays this new community and how they co-ordinate against the enemy.</a:t>
            </a:r>
          </a:p>
          <a:p>
            <a:pPr algn="l" eaLnBrk="1">
              <a:defRPr/>
            </a:pPr>
            <a:endParaRPr lang="en-IN" altLang="en-US" sz="3600" b="1" i="1" dirty="0">
              <a:solidFill>
                <a:srgbClr val="5BB0B2"/>
              </a:solidFill>
              <a:latin typeface="Game of Thrones"/>
              <a:ea typeface="Helvetica Neue" charset="0"/>
              <a:cs typeface="Helvetica Neue" charset="0"/>
              <a:sym typeface="Helvetica Neue" charset="0"/>
            </a:endParaRPr>
          </a:p>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rPr>
              <a:t>Hidden community too has been detected who is against the common enemy</a:t>
            </a:r>
            <a:r>
              <a:rPr lang="en-IN" altLang="en-US" sz="3600" i="1" dirty="0">
                <a:solidFill>
                  <a:schemeClr val="tx1"/>
                </a:solidFill>
                <a:latin typeface="Game of Thrones"/>
                <a:ea typeface="Helvetica Light" charset="0"/>
                <a:cs typeface="Helvetica Light" charset="0"/>
                <a:sym typeface="Helvetica Light" charset="0"/>
              </a:rPr>
              <a:t>.</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endParaRPr lang="en-US" altLang="en-US" sz="4500" dirty="0">
              <a:solidFill>
                <a:srgbClr val="000000"/>
              </a:solidFill>
              <a:latin typeface="Helvetica Neue" charset="0"/>
              <a:ea typeface="Helvetica Neue" charset="0"/>
              <a:cs typeface="Helvetica Neue" charset="0"/>
              <a:sym typeface="Helvetica Neue" charset="0"/>
            </a:endParaRPr>
          </a:p>
        </p:txBody>
      </p:sp>
      <p:sp>
        <p:nvSpPr>
          <p:cNvPr id="24584" name="Rectangle 8">
            <a:extLst>
              <a:ext uri="{FF2B5EF4-FFF2-40B4-BE49-F238E27FC236}">
                <a16:creationId xmlns:a16="http://schemas.microsoft.com/office/drawing/2014/main" id="{C8B3A177-8E52-4430-85B7-3ED5B02C4DD2}"/>
              </a:ext>
            </a:extLst>
          </p:cNvPr>
          <p:cNvSpPr>
            <a:spLocks/>
          </p:cNvSpPr>
          <p:nvPr/>
        </p:nvSpPr>
        <p:spPr bwMode="auto">
          <a:xfrm>
            <a:off x="1077913" y="12700"/>
            <a:ext cx="9472612"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7000" b="1" dirty="0">
                <a:solidFill>
                  <a:srgbClr val="000000"/>
                </a:solidFill>
                <a:latin typeface="Helvetica Neue" charset="0"/>
                <a:ea typeface="Helvetica Neue" charset="0"/>
                <a:cs typeface="Helvetica Neue" charset="0"/>
                <a:sym typeface="Helvetica Neue" charset="0"/>
              </a:rPr>
              <a:t>Color </a:t>
            </a:r>
          </a:p>
          <a:p>
            <a:pPr algn="l" eaLnBrk="1"/>
            <a:r>
              <a:rPr lang="en-US" altLang="en-US" sz="7000" b="1" dirty="0">
                <a:solidFill>
                  <a:srgbClr val="000000"/>
                </a:solidFill>
                <a:latin typeface="Helvetica Neue" charset="0"/>
                <a:ea typeface="Helvetica Neue" charset="0"/>
                <a:cs typeface="Helvetica Neue" charset="0"/>
                <a:sym typeface="Helvetica Neue" charset="0"/>
              </a:rPr>
              <a:t>Palette</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4585" name="Rectangle 10">
            <a:extLst>
              <a:ext uri="{FF2B5EF4-FFF2-40B4-BE49-F238E27FC236}">
                <a16:creationId xmlns:a16="http://schemas.microsoft.com/office/drawing/2014/main" id="{E7CA57AD-B51E-457B-ABFF-B6F03BC0395F}"/>
              </a:ext>
            </a:extLst>
          </p:cNvPr>
          <p:cNvSpPr>
            <a:spLocks/>
          </p:cNvSpPr>
          <p:nvPr/>
        </p:nvSpPr>
        <p:spPr bwMode="auto">
          <a:xfrm>
            <a:off x="1568450" y="7350125"/>
            <a:ext cx="20923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#981300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4586" name="Rectangle 11">
            <a:extLst>
              <a:ext uri="{FF2B5EF4-FFF2-40B4-BE49-F238E27FC236}">
                <a16:creationId xmlns:a16="http://schemas.microsoft.com/office/drawing/2014/main" id="{8EF8F060-8595-4CEC-B1B3-214320089703}"/>
              </a:ext>
            </a:extLst>
          </p:cNvPr>
          <p:cNvSpPr>
            <a:spLocks/>
          </p:cNvSpPr>
          <p:nvPr/>
        </p:nvSpPr>
        <p:spPr bwMode="auto">
          <a:xfrm>
            <a:off x="5218113" y="7402513"/>
            <a:ext cx="2109787"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#E39920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4587" name="Rectangle 12">
            <a:extLst>
              <a:ext uri="{FF2B5EF4-FFF2-40B4-BE49-F238E27FC236}">
                <a16:creationId xmlns:a16="http://schemas.microsoft.com/office/drawing/2014/main" id="{BF5C1440-072E-4143-9E68-277A0F61A3D8}"/>
              </a:ext>
            </a:extLst>
          </p:cNvPr>
          <p:cNvSpPr>
            <a:spLocks/>
          </p:cNvSpPr>
          <p:nvPr/>
        </p:nvSpPr>
        <p:spPr bwMode="auto">
          <a:xfrm>
            <a:off x="1458913" y="11041063"/>
            <a:ext cx="22225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solidFill>
                  <a:srgbClr val="53585F"/>
                </a:solidFill>
                <a:latin typeface="Helvetica Neue Light" charset="0"/>
                <a:ea typeface="Helvetica Neue Light" charset="0"/>
                <a:cs typeface="Helvetica Neue Light" charset="0"/>
                <a:sym typeface="Helvetica Neue Light" charset="0"/>
              </a:rPr>
              <a:t>HEX</a:t>
            </a:r>
          </a:p>
          <a:p>
            <a:pPr eaLnBrk="1"/>
            <a:r>
              <a:rPr lang="en-US" altLang="en-US" sz="4000" dirty="0">
                <a:solidFill>
                  <a:srgbClr val="53585F"/>
                </a:solidFill>
                <a:latin typeface="Helvetica Neue Light" charset="0"/>
                <a:ea typeface="Helvetica Neue Light" charset="0"/>
                <a:cs typeface="Helvetica Neue Light" charset="0"/>
                <a:sym typeface="Helvetica Neue Light" charset="0"/>
              </a:rPr>
              <a:t>#E9D8BF</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4588" name="Rectangle 13">
            <a:extLst>
              <a:ext uri="{FF2B5EF4-FFF2-40B4-BE49-F238E27FC236}">
                <a16:creationId xmlns:a16="http://schemas.microsoft.com/office/drawing/2014/main" id="{93844C59-04C4-481B-9A8D-FCBA3FD7062C}"/>
              </a:ext>
            </a:extLst>
          </p:cNvPr>
          <p:cNvSpPr>
            <a:spLocks/>
          </p:cNvSpPr>
          <p:nvPr/>
        </p:nvSpPr>
        <p:spPr bwMode="auto">
          <a:xfrm>
            <a:off x="5054600" y="11041063"/>
            <a:ext cx="2260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#5BB0B2</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4589" name="Line 14">
            <a:extLst>
              <a:ext uri="{FF2B5EF4-FFF2-40B4-BE49-F238E27FC236}">
                <a16:creationId xmlns:a16="http://schemas.microsoft.com/office/drawing/2014/main" id="{059355EC-727A-4284-BFF3-06F4029263A0}"/>
              </a:ext>
            </a:extLst>
          </p:cNvPr>
          <p:cNvSpPr>
            <a:spLocks noChangeShapeType="1"/>
          </p:cNvSpPr>
          <p:nvPr/>
        </p:nvSpPr>
        <p:spPr bwMode="auto">
          <a:xfrm flipH="1">
            <a:off x="9355138" y="-128588"/>
            <a:ext cx="0" cy="14512926"/>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24590" name="Rectangle 15">
            <a:extLst>
              <a:ext uri="{FF2B5EF4-FFF2-40B4-BE49-F238E27FC236}">
                <a16:creationId xmlns:a16="http://schemas.microsoft.com/office/drawing/2014/main" id="{60082638-9A75-40CC-92B6-0F1E31367614}"/>
              </a:ext>
            </a:extLst>
          </p:cNvPr>
          <p:cNvSpPr>
            <a:spLocks/>
          </p:cNvSpPr>
          <p:nvPr/>
        </p:nvSpPr>
        <p:spPr bwMode="auto">
          <a:xfrm>
            <a:off x="10817225" y="5562600"/>
            <a:ext cx="12709525"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4500" dirty="0">
                <a:solidFill>
                  <a:srgbClr val="5BB0B2"/>
                </a:solidFill>
                <a:latin typeface="Helvetica Neue Medium" charset="0"/>
                <a:ea typeface="Helvetica Neue Medium" charset="0"/>
                <a:cs typeface="Helvetica Neue Medium" charset="0"/>
                <a:sym typeface="Helvetica Neue Medium" charset="0"/>
              </a:rPr>
              <a:t>.</a:t>
            </a:r>
            <a:endParaRPr lang="en-US" altLang="en-US" sz="1800" dirty="0">
              <a:solidFill>
                <a:srgbClr val="000000"/>
              </a:solidFill>
              <a:latin typeface="Helvetica Neue Medium" charset="0"/>
              <a:ea typeface="Helvetica Neue Medium" charset="0"/>
              <a:cs typeface="Helvetica Neue Medium" charset="0"/>
              <a:sym typeface="Helvetica Neue Medium" charset="0"/>
            </a:endParaRPr>
          </a:p>
        </p:txBody>
      </p:sp>
      <p:sp>
        <p:nvSpPr>
          <p:cNvPr id="24591" name="Rectangle 16">
            <a:extLst>
              <a:ext uri="{FF2B5EF4-FFF2-40B4-BE49-F238E27FC236}">
                <a16:creationId xmlns:a16="http://schemas.microsoft.com/office/drawing/2014/main" id="{6094BC21-92F1-4BAC-880B-23212641BAD6}"/>
              </a:ext>
            </a:extLst>
          </p:cNvPr>
          <p:cNvSpPr>
            <a:spLocks/>
          </p:cNvSpPr>
          <p:nvPr/>
        </p:nvSpPr>
        <p:spPr bwMode="auto">
          <a:xfrm>
            <a:off x="-49213" y="-1006475"/>
            <a:ext cx="24966613" cy="3330575"/>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solidFill>
                <a:srgbClr val="4E0E05"/>
              </a:solidFill>
              <a:latin typeface="Helvetica Light" charset="0"/>
              <a:ea typeface="Helvetica Light" charset="0"/>
              <a:cs typeface="Helvetica Light" charset="0"/>
              <a:sym typeface="Helvetica Light" charset="0"/>
            </a:endParaRPr>
          </a:p>
        </p:txBody>
      </p:sp>
      <p:sp>
        <p:nvSpPr>
          <p:cNvPr id="24592" name="Rectangle 17">
            <a:extLst>
              <a:ext uri="{FF2B5EF4-FFF2-40B4-BE49-F238E27FC236}">
                <a16:creationId xmlns:a16="http://schemas.microsoft.com/office/drawing/2014/main" id="{DA8181BE-0157-46E0-914A-C49AEC2489D9}"/>
              </a:ext>
            </a:extLst>
          </p:cNvPr>
          <p:cNvSpPr>
            <a:spLocks/>
          </p:cNvSpPr>
          <p:nvPr/>
        </p:nvSpPr>
        <p:spPr bwMode="auto">
          <a:xfrm>
            <a:off x="7691438" y="385763"/>
            <a:ext cx="8999537" cy="14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9000" dirty="0">
                <a:latin typeface="Game of Thrones" pitchFamily="2" charset="0"/>
                <a:ea typeface="Garamond Antiqua" charset="0"/>
                <a:cs typeface="Garamond Antiqua" charset="0"/>
                <a:sym typeface="Garamond Antiqua" charset="0"/>
              </a:rPr>
              <a:t>Season 4 Insights…</a:t>
            </a:r>
            <a:endParaRPr lang="en-US" altLang="en-US" sz="1800" dirty="0">
              <a:solidFill>
                <a:srgbClr val="000000"/>
              </a:solidFill>
              <a:latin typeface="Game of Thrones" pitchFamily="2" charset="0"/>
              <a:ea typeface="Garamond Antiqua" charset="0"/>
              <a:cs typeface="Garamond Antiqua" charset="0"/>
              <a:sym typeface="Garamond Antiqua" charset="0"/>
            </a:endParaRPr>
          </a:p>
        </p:txBody>
      </p:sp>
      <p:pic>
        <p:nvPicPr>
          <p:cNvPr id="24593" name="Picture 2">
            <a:extLst>
              <a:ext uri="{FF2B5EF4-FFF2-40B4-BE49-F238E27FC236}">
                <a16:creationId xmlns:a16="http://schemas.microsoft.com/office/drawing/2014/main" id="{79964D83-D7D5-40BA-A7E9-80917E27F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150" y="6350000"/>
            <a:ext cx="69469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4">
            <a:extLst>
              <a:ext uri="{FF2B5EF4-FFF2-40B4-BE49-F238E27FC236}">
                <a16:creationId xmlns:a16="http://schemas.microsoft.com/office/drawing/2014/main" id="{8A78FDAF-0F8D-4E53-8320-8324E8F4F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00" y="10033000"/>
            <a:ext cx="691515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6">
            <a:extLst>
              <a:ext uri="{FF2B5EF4-FFF2-40B4-BE49-F238E27FC236}">
                <a16:creationId xmlns:a16="http://schemas.microsoft.com/office/drawing/2014/main" id="{E58BE61B-8954-4C8E-B461-DCB04CC34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613" y="2697163"/>
            <a:ext cx="3332162"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4596"/>
                                        </p:tgtEl>
                                        <p:attrNameLst>
                                          <p:attrName>style.visibility</p:attrName>
                                        </p:attrNameLst>
                                      </p:cBhvr>
                                      <p:to>
                                        <p:strVal val="visible"/>
                                      </p:to>
                                    </p:set>
                                    <p:anim calcmode="lin" valueType="num">
                                      <p:cBhvr>
                                        <p:cTn id="7" dur="1000" fill="hold"/>
                                        <p:tgtEl>
                                          <p:spTgt spid="24596"/>
                                        </p:tgtEl>
                                        <p:attrNameLst>
                                          <p:attrName>ppt_w</p:attrName>
                                        </p:attrNameLst>
                                      </p:cBhvr>
                                      <p:tavLst>
                                        <p:tav tm="0">
                                          <p:val>
                                            <p:fltVal val="0"/>
                                          </p:val>
                                        </p:tav>
                                        <p:tav tm="100000">
                                          <p:val>
                                            <p:strVal val="#ppt_w"/>
                                          </p:val>
                                        </p:tav>
                                      </p:tavLst>
                                    </p:anim>
                                    <p:anim calcmode="lin" valueType="num">
                                      <p:cBhvr>
                                        <p:cTn id="8" dur="1000" fill="hold"/>
                                        <p:tgtEl>
                                          <p:spTgt spid="24596"/>
                                        </p:tgtEl>
                                        <p:attrNameLst>
                                          <p:attrName>ppt_h</p:attrName>
                                        </p:attrNameLst>
                                      </p:cBhvr>
                                      <p:tavLst>
                                        <p:tav tm="0">
                                          <p:val>
                                            <p:fltVal val="0"/>
                                          </p:val>
                                        </p:tav>
                                        <p:tav tm="100000">
                                          <p:val>
                                            <p:strVal val="#ppt_h"/>
                                          </p:val>
                                        </p:tav>
                                      </p:tavLst>
                                    </p:anim>
                                    <p:anim calcmode="lin" valueType="num">
                                      <p:cBhvr>
                                        <p:cTn id="9" dur="1000" fill="hold"/>
                                        <p:tgtEl>
                                          <p:spTgt spid="24596"/>
                                        </p:tgtEl>
                                        <p:attrNameLst>
                                          <p:attrName>style.rotation</p:attrName>
                                        </p:attrNameLst>
                                      </p:cBhvr>
                                      <p:tavLst>
                                        <p:tav tm="0">
                                          <p:val>
                                            <p:fltVal val="90"/>
                                          </p:val>
                                        </p:tav>
                                        <p:tav tm="100000">
                                          <p:val>
                                            <p:fltVal val="0"/>
                                          </p:val>
                                        </p:tav>
                                      </p:tavLst>
                                    </p:anim>
                                    <p:animEffect transition="in" filter="fade">
                                      <p:cBhvr>
                                        <p:cTn id="10" dur="1000"/>
                                        <p:tgtEl>
                                          <p:spTgt spid="24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4AC713C6-61D0-485D-BC1E-0CB333941180}"/>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5603" name="Rectangle 2">
            <a:extLst>
              <a:ext uri="{FF2B5EF4-FFF2-40B4-BE49-F238E27FC236}">
                <a16:creationId xmlns:a16="http://schemas.microsoft.com/office/drawing/2014/main" id="{2EEBEA13-2152-4568-89A8-FD6895D4A167}"/>
              </a:ext>
            </a:extLst>
          </p:cNvPr>
          <p:cNvSpPr>
            <a:spLocks noGrp="1"/>
          </p:cNvSpPr>
          <p:nvPr>
            <p:ph type="title"/>
          </p:nvPr>
        </p:nvSpPr>
        <p:spPr>
          <a:xfrm>
            <a:off x="614363" y="407988"/>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5…</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25604" name="Content Placeholder 3">
            <a:extLst>
              <a:ext uri="{FF2B5EF4-FFF2-40B4-BE49-F238E27FC236}">
                <a16:creationId xmlns:a16="http://schemas.microsoft.com/office/drawing/2014/main" id="{075956F3-A56E-4D73-A0C2-7C30BCC7237C}"/>
              </a:ext>
            </a:extLst>
          </p:cNvPr>
          <p:cNvSpPr>
            <a:spLocks noGrp="1"/>
          </p:cNvSpPr>
          <p:nvPr>
            <p:ph idx="1"/>
          </p:nvPr>
        </p:nvSpPr>
        <p:spPr>
          <a:xfrm>
            <a:off x="668338" y="2679700"/>
            <a:ext cx="12220575" cy="9826625"/>
          </a:xfrm>
        </p:spPr>
        <p:txBody>
          <a:bodyPr/>
          <a:lstStyle/>
          <a:p>
            <a:pPr algn="l" eaLnBrk="1"/>
            <a:r>
              <a:rPr lang="en-IN" altLang="en-US" sz="3600" dirty="0">
                <a:solidFill>
                  <a:schemeClr val="tx1"/>
                </a:solidFill>
                <a:latin typeface="Game of Thrones" pitchFamily="2" charset="0"/>
              </a:rPr>
              <a:t>Average Degree: 0.950</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Diameter: 9</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Path length: 3.3313069908814588</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Density: 0.007</a:t>
            </a:r>
          </a:p>
          <a:p>
            <a:pPr algn="l" eaLnBrk="1"/>
            <a:endParaRPr lang="en-US" altLang="en-US" sz="3600" dirty="0">
              <a:solidFill>
                <a:schemeClr val="tx1"/>
              </a:solidFill>
              <a:latin typeface="Game of Thrones" pitchFamily="2" charset="0"/>
            </a:endParaRPr>
          </a:p>
          <a:p>
            <a:pPr algn="l" eaLnBrk="1"/>
            <a:r>
              <a:rPr lang="en-IN" altLang="en-US" sz="3600" b="1" dirty="0">
                <a:solidFill>
                  <a:schemeClr val="tx1"/>
                </a:solidFill>
                <a:latin typeface="Game of Thrones" pitchFamily="2" charset="0"/>
              </a:rPr>
              <a:t>6</a:t>
            </a:r>
            <a:r>
              <a:rPr lang="en-IN" altLang="en-US" sz="3600" dirty="0">
                <a:solidFill>
                  <a:schemeClr val="tx1"/>
                </a:solidFill>
                <a:latin typeface="Game of Thrones" pitchFamily="2" charset="0"/>
              </a:rPr>
              <a:t> major coherent communities have been identified.</a:t>
            </a:r>
          </a:p>
          <a:p>
            <a:pPr algn="l" eaLnBrk="1"/>
            <a:r>
              <a:rPr lang="en-IN" altLang="en-US" sz="3600" b="1" dirty="0">
                <a:solidFill>
                  <a:schemeClr val="tx1"/>
                </a:solidFill>
                <a:latin typeface="Game of Thrones" pitchFamily="2" charset="0"/>
              </a:rPr>
              <a:t>Topmost: High Sparrow, Stannis, Petyr Baelish &amp; etc.</a:t>
            </a:r>
            <a:endParaRPr lang="en-US" altLang="en-US" sz="3600" b="1" dirty="0">
              <a:solidFill>
                <a:schemeClr val="tx1"/>
              </a:solidFill>
              <a:latin typeface="Game of Thrones" pitchFamily="2" charset="0"/>
            </a:endParaRPr>
          </a:p>
          <a:p>
            <a:pPr algn="l" eaLnBrk="1"/>
            <a:endParaRPr lang="en-US" altLang="en-US" sz="3600" b="1" dirty="0">
              <a:solidFill>
                <a:schemeClr val="tx1"/>
              </a:solidFill>
              <a:latin typeface="Game of Thrones" pitchFamily="2" charset="0"/>
            </a:endParaRPr>
          </a:p>
          <a:p>
            <a:pPr algn="l" eaLnBrk="1"/>
            <a:endParaRPr lang="en-US" altLang="en-US" sz="3600" dirty="0">
              <a:solidFill>
                <a:schemeClr val="tx1"/>
              </a:solidFill>
            </a:endParaRPr>
          </a:p>
          <a:p>
            <a:pPr algn="l" eaLnBrk="1"/>
            <a:endParaRPr lang="en-IN" altLang="en-US" sz="3600" dirty="0">
              <a:solidFill>
                <a:schemeClr val="tx1"/>
              </a:solidFill>
            </a:endParaRPr>
          </a:p>
          <a:p>
            <a:pPr algn="l" eaLnBrk="1"/>
            <a:endParaRPr lang="en-US" altLang="en-US" sz="3600" dirty="0">
              <a:solidFill>
                <a:schemeClr val="tx1"/>
              </a:solidFill>
            </a:endParaRPr>
          </a:p>
          <a:p>
            <a:pPr algn="l" eaLnBrk="1"/>
            <a:r>
              <a:rPr lang="en-GB" altLang="en-US" sz="3600" dirty="0">
                <a:solidFill>
                  <a:schemeClr val="tx1"/>
                </a:solidFill>
              </a:rPr>
              <a:t>.</a:t>
            </a:r>
          </a:p>
          <a:p>
            <a:pPr algn="l" eaLnBrk="1"/>
            <a:endParaRPr lang="en-US" altLang="en-US" sz="3600" dirty="0"/>
          </a:p>
        </p:txBody>
      </p:sp>
      <p:sp>
        <p:nvSpPr>
          <p:cNvPr id="25605" name="Rectangle 4">
            <a:extLst>
              <a:ext uri="{FF2B5EF4-FFF2-40B4-BE49-F238E27FC236}">
                <a16:creationId xmlns:a16="http://schemas.microsoft.com/office/drawing/2014/main" id="{892D5710-776D-4DD6-A416-405C5567BF71}"/>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5606" name="Line 14">
            <a:extLst>
              <a:ext uri="{FF2B5EF4-FFF2-40B4-BE49-F238E27FC236}">
                <a16:creationId xmlns:a16="http://schemas.microsoft.com/office/drawing/2014/main" id="{DA30BEB0-A93A-4E37-8BA5-B2220D8DE58D}"/>
              </a:ext>
            </a:extLst>
          </p:cNvPr>
          <p:cNvSpPr>
            <a:spLocks noChangeShapeType="1"/>
          </p:cNvSpPr>
          <p:nvPr/>
        </p:nvSpPr>
        <p:spPr bwMode="auto">
          <a:xfrm>
            <a:off x="11577638" y="-111125"/>
            <a:ext cx="1587"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25607" name="Picture 8">
            <a:extLst>
              <a:ext uri="{FF2B5EF4-FFF2-40B4-BE49-F238E27FC236}">
                <a16:creationId xmlns:a16="http://schemas.microsoft.com/office/drawing/2014/main" id="{68197770-6CB8-4DE8-9285-DA91D6608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5982" y="254952"/>
            <a:ext cx="6086649" cy="617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9">
            <a:extLst>
              <a:ext uri="{FF2B5EF4-FFF2-40B4-BE49-F238E27FC236}">
                <a16:creationId xmlns:a16="http://schemas.microsoft.com/office/drawing/2014/main" id="{5917BC78-45A2-4056-9E9B-5FE1A6D5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5493" y="6857524"/>
            <a:ext cx="7667625"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wipe(down)">
                                      <p:cBhvr>
                                        <p:cTn id="7" dur="500"/>
                                        <p:tgtEl>
                                          <p:spTgt spid="25607"/>
                                        </p:tgtEl>
                                      </p:cBhvr>
                                    </p:animEffect>
                                  </p:childTnLst>
                                </p:cTn>
                              </p:par>
                              <p:par>
                                <p:cTn id="8" presetID="22" presetClass="entr" presetSubtype="4" fill="hold" nodeType="withEffect">
                                  <p:stCondLst>
                                    <p:cond delay="0"/>
                                  </p:stCondLst>
                                  <p:childTnLst>
                                    <p:set>
                                      <p:cBhvr>
                                        <p:cTn id="9" dur="1" fill="hold">
                                          <p:stCondLst>
                                            <p:cond delay="0"/>
                                          </p:stCondLst>
                                        </p:cTn>
                                        <p:tgtEl>
                                          <p:spTgt spid="25608"/>
                                        </p:tgtEl>
                                        <p:attrNameLst>
                                          <p:attrName>style.visibility</p:attrName>
                                        </p:attrNameLst>
                                      </p:cBhvr>
                                      <p:to>
                                        <p:strVal val="visible"/>
                                      </p:to>
                                    </p:set>
                                    <p:animEffect transition="in" filter="wipe(down)">
                                      <p:cBhvr>
                                        <p:cTn id="10"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95A0DDF3-E360-4108-8583-130B5CE0A8D1}"/>
              </a:ext>
            </a:extLst>
          </p:cNvPr>
          <p:cNvSpPr>
            <a:spLocks/>
          </p:cNvSpPr>
          <p:nvPr/>
        </p:nvSpPr>
        <p:spPr bwMode="auto">
          <a:xfrm>
            <a:off x="947738" y="10039350"/>
            <a:ext cx="3332162" cy="3332163"/>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7651" name="Rectangle 2">
            <a:extLst>
              <a:ext uri="{FF2B5EF4-FFF2-40B4-BE49-F238E27FC236}">
                <a16:creationId xmlns:a16="http://schemas.microsoft.com/office/drawing/2014/main" id="{28DE00BF-16AB-4425-B957-28D596B41504}"/>
              </a:ext>
            </a:extLst>
          </p:cNvPr>
          <p:cNvSpPr>
            <a:spLocks/>
          </p:cNvSpPr>
          <p:nvPr/>
        </p:nvSpPr>
        <p:spPr bwMode="auto">
          <a:xfrm>
            <a:off x="947738" y="6350000"/>
            <a:ext cx="3332162" cy="3332163"/>
          </a:xfrm>
          <a:prstGeom prst="rect">
            <a:avLst/>
          </a:prstGeom>
          <a:solidFill>
            <a:srgbClr val="98130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7652" name="Rectangle 3">
            <a:extLst>
              <a:ext uri="{FF2B5EF4-FFF2-40B4-BE49-F238E27FC236}">
                <a16:creationId xmlns:a16="http://schemas.microsoft.com/office/drawing/2014/main" id="{E5C9B63C-79F8-4639-A191-914E36CE86F0}"/>
              </a:ext>
            </a:extLst>
          </p:cNvPr>
          <p:cNvSpPr>
            <a:spLocks/>
          </p:cNvSpPr>
          <p:nvPr/>
        </p:nvSpPr>
        <p:spPr bwMode="auto">
          <a:xfrm>
            <a:off x="4562475" y="10039350"/>
            <a:ext cx="3332163" cy="3332163"/>
          </a:xfrm>
          <a:prstGeom prst="rect">
            <a:avLst/>
          </a:prstGeom>
          <a:solidFill>
            <a:srgbClr val="5BB0B2"/>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7653" name="Rectangle 4">
            <a:extLst>
              <a:ext uri="{FF2B5EF4-FFF2-40B4-BE49-F238E27FC236}">
                <a16:creationId xmlns:a16="http://schemas.microsoft.com/office/drawing/2014/main" id="{CDE04B23-5E60-45A4-8D36-EEEFA0E4716C}"/>
              </a:ext>
            </a:extLst>
          </p:cNvPr>
          <p:cNvSpPr>
            <a:spLocks/>
          </p:cNvSpPr>
          <p:nvPr/>
        </p:nvSpPr>
        <p:spPr bwMode="auto">
          <a:xfrm>
            <a:off x="2741613" y="2765425"/>
            <a:ext cx="3332162" cy="3332163"/>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7654" name="Rectangle 5">
            <a:extLst>
              <a:ext uri="{FF2B5EF4-FFF2-40B4-BE49-F238E27FC236}">
                <a16:creationId xmlns:a16="http://schemas.microsoft.com/office/drawing/2014/main" id="{065CD98A-1959-4C99-A429-1F917D041F95}"/>
              </a:ext>
            </a:extLst>
          </p:cNvPr>
          <p:cNvSpPr>
            <a:spLocks/>
          </p:cNvSpPr>
          <p:nvPr/>
        </p:nvSpPr>
        <p:spPr bwMode="auto">
          <a:xfrm>
            <a:off x="4562475" y="6402388"/>
            <a:ext cx="3332163" cy="3332162"/>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7655" name="Rectangle 6">
            <a:extLst>
              <a:ext uri="{FF2B5EF4-FFF2-40B4-BE49-F238E27FC236}">
                <a16:creationId xmlns:a16="http://schemas.microsoft.com/office/drawing/2014/main" id="{604E6932-84B1-4A67-BBE8-E79B995D6F33}"/>
              </a:ext>
            </a:extLst>
          </p:cNvPr>
          <p:cNvSpPr>
            <a:spLocks/>
          </p:cNvSpPr>
          <p:nvPr/>
        </p:nvSpPr>
        <p:spPr bwMode="auto">
          <a:xfrm>
            <a:off x="10639425" y="5562600"/>
            <a:ext cx="12887325" cy="623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sym typeface="Helvetica Light" charset="0"/>
              </a:rPr>
              <a:t>Petyr Baelish(Little finger)-This season portrays how a character who seemed to be not a key player has evolved across time and is a </a:t>
            </a:r>
            <a:r>
              <a:rPr lang="en-IN" altLang="en-US" sz="3600" b="1" i="1" dirty="0">
                <a:solidFill>
                  <a:schemeClr val="tx1"/>
                </a:solidFill>
                <a:latin typeface="Game of Thrones"/>
                <a:ea typeface="Helvetica Light" charset="0"/>
                <a:cs typeface="Helvetica Light" charset="0"/>
                <a:sym typeface="Helvetica Light" charset="0"/>
              </a:rPr>
              <a:t>key decision maker </a:t>
            </a:r>
            <a:r>
              <a:rPr lang="en-IN" altLang="en-US" sz="3600" i="1" dirty="0">
                <a:solidFill>
                  <a:schemeClr val="tx1"/>
                </a:solidFill>
                <a:latin typeface="Game of Thrones"/>
                <a:ea typeface="Helvetica Light" charset="0"/>
                <a:cs typeface="Helvetica Light" charset="0"/>
                <a:sym typeface="Helvetica Light" charset="0"/>
              </a:rPr>
              <a:t>in the movement of story. Key player in the community.</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endParaRPr lang="en-US" altLang="en-US" sz="3600" b="1" i="1" dirty="0">
              <a:solidFill>
                <a:srgbClr val="5BB0B2"/>
              </a:solidFill>
              <a:latin typeface="Game of Thrones"/>
              <a:ea typeface="Helvetica Light" charset="0"/>
              <a:cs typeface="Helvetica Light" charset="0"/>
              <a:sym typeface="Helvetica Light" charset="0"/>
            </a:endParaRPr>
          </a:p>
          <a:p>
            <a:pPr algn="l" eaLnBrk="1">
              <a:defRPr/>
            </a:pPr>
            <a:endParaRPr lang="en-IN" altLang="en-US" sz="3600" b="1" i="1" dirty="0">
              <a:solidFill>
                <a:srgbClr val="5BB0B2"/>
              </a:solidFill>
              <a:latin typeface="Game of Thrones"/>
              <a:ea typeface="Helvetica Neue" charset="0"/>
              <a:cs typeface="Helvetica Neue" charset="0"/>
              <a:sym typeface="Helvetica Neue" charset="0"/>
            </a:endParaRPr>
          </a:p>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sym typeface="Helvetica Light" charset="0"/>
              </a:rPr>
              <a:t>A tri-partite smaller community Clique detected which gets separated and in turn leads to formation of a new community in the upcoming seasons.</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r>
              <a:rPr lang="en-IN" altLang="en-US" sz="3600" b="1" i="1" dirty="0">
                <a:solidFill>
                  <a:srgbClr val="5BB0B2"/>
                </a:solidFill>
                <a:latin typeface="Helvetica Neue Medium" charset="0"/>
                <a:ea typeface="Helvetica Light" charset="0"/>
                <a:cs typeface="Helvetica Light" charset="0"/>
                <a:sym typeface="Helvetica Light" charset="0"/>
              </a:rPr>
              <a:t>.</a:t>
            </a:r>
            <a:endParaRPr lang="en-US" altLang="en-US" sz="3600" b="1" i="1" dirty="0">
              <a:solidFill>
                <a:srgbClr val="5BB0B2"/>
              </a:solidFill>
              <a:latin typeface="Helvetica Neue Medium" charset="0"/>
              <a:ea typeface="Helvetica Light" charset="0"/>
              <a:cs typeface="Helvetica Light" charset="0"/>
              <a:sym typeface="Helvetica Light" charset="0"/>
            </a:endParaRPr>
          </a:p>
          <a:p>
            <a:pPr algn="l" eaLnBrk="1">
              <a:defRPr/>
            </a:pPr>
            <a:endParaRPr lang="en-US" altLang="en-US" sz="4500" dirty="0">
              <a:solidFill>
                <a:srgbClr val="000000"/>
              </a:solidFill>
              <a:latin typeface="Helvetica Neue" charset="0"/>
              <a:ea typeface="Helvetica Neue" charset="0"/>
              <a:cs typeface="Helvetica Neue" charset="0"/>
              <a:sym typeface="Helvetica Neue" charset="0"/>
            </a:endParaRPr>
          </a:p>
        </p:txBody>
      </p:sp>
      <p:sp>
        <p:nvSpPr>
          <p:cNvPr id="27656" name="Rectangle 8">
            <a:extLst>
              <a:ext uri="{FF2B5EF4-FFF2-40B4-BE49-F238E27FC236}">
                <a16:creationId xmlns:a16="http://schemas.microsoft.com/office/drawing/2014/main" id="{50C1CF32-88ED-40D4-94A1-9C8282289AED}"/>
              </a:ext>
            </a:extLst>
          </p:cNvPr>
          <p:cNvSpPr>
            <a:spLocks/>
          </p:cNvSpPr>
          <p:nvPr/>
        </p:nvSpPr>
        <p:spPr bwMode="auto">
          <a:xfrm>
            <a:off x="1077913" y="12700"/>
            <a:ext cx="9472612"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7000" b="1" dirty="0">
                <a:solidFill>
                  <a:srgbClr val="000000"/>
                </a:solidFill>
                <a:latin typeface="Helvetica Neue" charset="0"/>
                <a:ea typeface="Helvetica Neue" charset="0"/>
                <a:cs typeface="Helvetica Neue" charset="0"/>
                <a:sym typeface="Helvetica Neue" charset="0"/>
              </a:rPr>
              <a:t>Color </a:t>
            </a:r>
          </a:p>
          <a:p>
            <a:pPr algn="l" eaLnBrk="1"/>
            <a:r>
              <a:rPr lang="en-US" altLang="en-US" sz="7000" b="1" dirty="0">
                <a:solidFill>
                  <a:srgbClr val="000000"/>
                </a:solidFill>
                <a:latin typeface="Helvetica Neue" charset="0"/>
                <a:ea typeface="Helvetica Neue" charset="0"/>
                <a:cs typeface="Helvetica Neue" charset="0"/>
                <a:sym typeface="Helvetica Neue" charset="0"/>
              </a:rPr>
              <a:t>Palette</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7657" name="Rectangle 10">
            <a:extLst>
              <a:ext uri="{FF2B5EF4-FFF2-40B4-BE49-F238E27FC236}">
                <a16:creationId xmlns:a16="http://schemas.microsoft.com/office/drawing/2014/main" id="{F89C57C0-5378-4F27-9E8B-E169637A4935}"/>
              </a:ext>
            </a:extLst>
          </p:cNvPr>
          <p:cNvSpPr>
            <a:spLocks/>
          </p:cNvSpPr>
          <p:nvPr/>
        </p:nvSpPr>
        <p:spPr bwMode="auto">
          <a:xfrm>
            <a:off x="1568450" y="7350125"/>
            <a:ext cx="20923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#981300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7658" name="Rectangle 11">
            <a:extLst>
              <a:ext uri="{FF2B5EF4-FFF2-40B4-BE49-F238E27FC236}">
                <a16:creationId xmlns:a16="http://schemas.microsoft.com/office/drawing/2014/main" id="{514C1C73-8C2A-4425-9E89-A64AF26ECA76}"/>
              </a:ext>
            </a:extLst>
          </p:cNvPr>
          <p:cNvSpPr>
            <a:spLocks/>
          </p:cNvSpPr>
          <p:nvPr/>
        </p:nvSpPr>
        <p:spPr bwMode="auto">
          <a:xfrm>
            <a:off x="5218113" y="7402513"/>
            <a:ext cx="2109787"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#E39920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7659" name="Rectangle 12">
            <a:extLst>
              <a:ext uri="{FF2B5EF4-FFF2-40B4-BE49-F238E27FC236}">
                <a16:creationId xmlns:a16="http://schemas.microsoft.com/office/drawing/2014/main" id="{F17292C5-FEF1-4980-874D-15E23562C52A}"/>
              </a:ext>
            </a:extLst>
          </p:cNvPr>
          <p:cNvSpPr>
            <a:spLocks/>
          </p:cNvSpPr>
          <p:nvPr/>
        </p:nvSpPr>
        <p:spPr bwMode="auto">
          <a:xfrm>
            <a:off x="1458913" y="11041063"/>
            <a:ext cx="22225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solidFill>
                  <a:srgbClr val="53585F"/>
                </a:solidFill>
                <a:latin typeface="Helvetica Neue Light" charset="0"/>
                <a:ea typeface="Helvetica Neue Light" charset="0"/>
                <a:cs typeface="Helvetica Neue Light" charset="0"/>
                <a:sym typeface="Helvetica Neue Light" charset="0"/>
              </a:rPr>
              <a:t>HEX</a:t>
            </a:r>
          </a:p>
          <a:p>
            <a:pPr eaLnBrk="1"/>
            <a:r>
              <a:rPr lang="en-US" altLang="en-US" sz="4000" dirty="0">
                <a:solidFill>
                  <a:srgbClr val="53585F"/>
                </a:solidFill>
                <a:latin typeface="Helvetica Neue Light" charset="0"/>
                <a:ea typeface="Helvetica Neue Light" charset="0"/>
                <a:cs typeface="Helvetica Neue Light" charset="0"/>
                <a:sym typeface="Helvetica Neue Light" charset="0"/>
              </a:rPr>
              <a:t>#E9D8BF</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7660" name="Rectangle 13">
            <a:extLst>
              <a:ext uri="{FF2B5EF4-FFF2-40B4-BE49-F238E27FC236}">
                <a16:creationId xmlns:a16="http://schemas.microsoft.com/office/drawing/2014/main" id="{8A9189E9-D537-4BAC-B4CC-4A3FD99DDD3A}"/>
              </a:ext>
            </a:extLst>
          </p:cNvPr>
          <p:cNvSpPr>
            <a:spLocks/>
          </p:cNvSpPr>
          <p:nvPr/>
        </p:nvSpPr>
        <p:spPr bwMode="auto">
          <a:xfrm>
            <a:off x="5054600" y="11041063"/>
            <a:ext cx="2260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#5BB0B2</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27661" name="Line 14">
            <a:extLst>
              <a:ext uri="{FF2B5EF4-FFF2-40B4-BE49-F238E27FC236}">
                <a16:creationId xmlns:a16="http://schemas.microsoft.com/office/drawing/2014/main" id="{3B6146A7-4E7E-45AE-A360-6C5315BE4443}"/>
              </a:ext>
            </a:extLst>
          </p:cNvPr>
          <p:cNvSpPr>
            <a:spLocks noChangeShapeType="1"/>
          </p:cNvSpPr>
          <p:nvPr/>
        </p:nvSpPr>
        <p:spPr bwMode="auto">
          <a:xfrm flipH="1">
            <a:off x="9355138" y="-128588"/>
            <a:ext cx="0" cy="14512926"/>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27662" name="Rectangle 15">
            <a:extLst>
              <a:ext uri="{FF2B5EF4-FFF2-40B4-BE49-F238E27FC236}">
                <a16:creationId xmlns:a16="http://schemas.microsoft.com/office/drawing/2014/main" id="{ABC29E70-F52B-4903-8B0A-75B03503C77E}"/>
              </a:ext>
            </a:extLst>
          </p:cNvPr>
          <p:cNvSpPr>
            <a:spLocks/>
          </p:cNvSpPr>
          <p:nvPr/>
        </p:nvSpPr>
        <p:spPr bwMode="auto">
          <a:xfrm>
            <a:off x="10817225" y="5562600"/>
            <a:ext cx="12709525"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4500" dirty="0">
                <a:solidFill>
                  <a:srgbClr val="5BB0B2"/>
                </a:solidFill>
                <a:latin typeface="Helvetica Neue Medium" charset="0"/>
                <a:ea typeface="Helvetica Neue Medium" charset="0"/>
                <a:cs typeface="Helvetica Neue Medium" charset="0"/>
                <a:sym typeface="Helvetica Neue Medium" charset="0"/>
              </a:rPr>
              <a:t>.</a:t>
            </a:r>
            <a:endParaRPr lang="en-US" altLang="en-US" sz="1800" dirty="0">
              <a:solidFill>
                <a:srgbClr val="000000"/>
              </a:solidFill>
              <a:latin typeface="Helvetica Neue Medium" charset="0"/>
              <a:ea typeface="Helvetica Neue Medium" charset="0"/>
              <a:cs typeface="Helvetica Neue Medium" charset="0"/>
              <a:sym typeface="Helvetica Neue Medium" charset="0"/>
            </a:endParaRPr>
          </a:p>
        </p:txBody>
      </p:sp>
      <p:sp>
        <p:nvSpPr>
          <p:cNvPr id="27663" name="Rectangle 16">
            <a:extLst>
              <a:ext uri="{FF2B5EF4-FFF2-40B4-BE49-F238E27FC236}">
                <a16:creationId xmlns:a16="http://schemas.microsoft.com/office/drawing/2014/main" id="{C996555E-7C98-4A67-A3A7-13869146599F}"/>
              </a:ext>
            </a:extLst>
          </p:cNvPr>
          <p:cNvSpPr>
            <a:spLocks/>
          </p:cNvSpPr>
          <p:nvPr/>
        </p:nvSpPr>
        <p:spPr bwMode="auto">
          <a:xfrm>
            <a:off x="-49213" y="-1006475"/>
            <a:ext cx="24966613" cy="3330575"/>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solidFill>
                <a:srgbClr val="4E0E05"/>
              </a:solidFill>
              <a:latin typeface="Helvetica Light" charset="0"/>
              <a:ea typeface="Helvetica Light" charset="0"/>
              <a:cs typeface="Helvetica Light" charset="0"/>
              <a:sym typeface="Helvetica Light" charset="0"/>
            </a:endParaRPr>
          </a:p>
        </p:txBody>
      </p:sp>
      <p:sp>
        <p:nvSpPr>
          <p:cNvPr id="27664" name="Rectangle 17">
            <a:extLst>
              <a:ext uri="{FF2B5EF4-FFF2-40B4-BE49-F238E27FC236}">
                <a16:creationId xmlns:a16="http://schemas.microsoft.com/office/drawing/2014/main" id="{3A28519C-5FC9-4F99-9D34-48A6C6993C75}"/>
              </a:ext>
            </a:extLst>
          </p:cNvPr>
          <p:cNvSpPr>
            <a:spLocks/>
          </p:cNvSpPr>
          <p:nvPr/>
        </p:nvSpPr>
        <p:spPr bwMode="auto">
          <a:xfrm>
            <a:off x="7731125" y="385763"/>
            <a:ext cx="8920163" cy="14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9000" dirty="0">
                <a:latin typeface="Garamond Antiqua" charset="0"/>
                <a:ea typeface="Garamond Antiqua" charset="0"/>
                <a:cs typeface="Garamond Antiqua" charset="0"/>
                <a:sym typeface="Garamond Antiqua" charset="0"/>
              </a:rPr>
              <a:t>Season 5 Insights…</a:t>
            </a:r>
            <a:endParaRPr lang="en-US" altLang="en-US" sz="1800" dirty="0">
              <a:solidFill>
                <a:srgbClr val="000000"/>
              </a:solidFill>
              <a:latin typeface="Garamond Antiqua" charset="0"/>
              <a:ea typeface="Garamond Antiqua" charset="0"/>
              <a:cs typeface="Garamond Antiqua" charset="0"/>
              <a:sym typeface="Garamond Antiqua" charset="0"/>
            </a:endParaRPr>
          </a:p>
        </p:txBody>
      </p:sp>
      <p:pic>
        <p:nvPicPr>
          <p:cNvPr id="27666" name="Picture 3">
            <a:extLst>
              <a:ext uri="{FF2B5EF4-FFF2-40B4-BE49-F238E27FC236}">
                <a16:creationId xmlns:a16="http://schemas.microsoft.com/office/drawing/2014/main" id="{4A3FB462-5BE7-465D-8315-BF6361FE8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713" y="2749550"/>
            <a:ext cx="3294062"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7">
            <a:extLst>
              <a:ext uri="{FF2B5EF4-FFF2-40B4-BE49-F238E27FC236}">
                <a16:creationId xmlns:a16="http://schemas.microsoft.com/office/drawing/2014/main" id="{D1B689E6-58B3-4449-8BBB-4938F107E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6275388"/>
            <a:ext cx="3355975"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9">
            <a:extLst>
              <a:ext uri="{FF2B5EF4-FFF2-40B4-BE49-F238E27FC236}">
                <a16:creationId xmlns:a16="http://schemas.microsoft.com/office/drawing/2014/main" id="{40A21339-E5CA-428C-9F65-EFA9EC9AB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6369050"/>
            <a:ext cx="3360738"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11">
            <a:extLst>
              <a:ext uri="{FF2B5EF4-FFF2-40B4-BE49-F238E27FC236}">
                <a16:creationId xmlns:a16="http://schemas.microsoft.com/office/drawing/2014/main" id="{7C27262A-A0B2-4C37-A266-36D0F1890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00" y="9979025"/>
            <a:ext cx="6991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7666"/>
                                        </p:tgtEl>
                                        <p:attrNameLst>
                                          <p:attrName>style.visibility</p:attrName>
                                        </p:attrNameLst>
                                      </p:cBhvr>
                                      <p:to>
                                        <p:strVal val="visible"/>
                                      </p:to>
                                    </p:set>
                                    <p:anim calcmode="lin" valueType="num">
                                      <p:cBhvr>
                                        <p:cTn id="7" dur="1000" fill="hold"/>
                                        <p:tgtEl>
                                          <p:spTgt spid="27666"/>
                                        </p:tgtEl>
                                        <p:attrNameLst>
                                          <p:attrName>ppt_w</p:attrName>
                                        </p:attrNameLst>
                                      </p:cBhvr>
                                      <p:tavLst>
                                        <p:tav tm="0">
                                          <p:val>
                                            <p:fltVal val="0"/>
                                          </p:val>
                                        </p:tav>
                                        <p:tav tm="100000">
                                          <p:val>
                                            <p:strVal val="#ppt_w"/>
                                          </p:val>
                                        </p:tav>
                                      </p:tavLst>
                                    </p:anim>
                                    <p:anim calcmode="lin" valueType="num">
                                      <p:cBhvr>
                                        <p:cTn id="8" dur="1000" fill="hold"/>
                                        <p:tgtEl>
                                          <p:spTgt spid="27666"/>
                                        </p:tgtEl>
                                        <p:attrNameLst>
                                          <p:attrName>ppt_h</p:attrName>
                                        </p:attrNameLst>
                                      </p:cBhvr>
                                      <p:tavLst>
                                        <p:tav tm="0">
                                          <p:val>
                                            <p:fltVal val="0"/>
                                          </p:val>
                                        </p:tav>
                                        <p:tav tm="100000">
                                          <p:val>
                                            <p:strVal val="#ppt_h"/>
                                          </p:val>
                                        </p:tav>
                                      </p:tavLst>
                                    </p:anim>
                                    <p:anim calcmode="lin" valueType="num">
                                      <p:cBhvr>
                                        <p:cTn id="9" dur="1000" fill="hold"/>
                                        <p:tgtEl>
                                          <p:spTgt spid="27666"/>
                                        </p:tgtEl>
                                        <p:attrNameLst>
                                          <p:attrName>style.rotation</p:attrName>
                                        </p:attrNameLst>
                                      </p:cBhvr>
                                      <p:tavLst>
                                        <p:tav tm="0">
                                          <p:val>
                                            <p:fltVal val="90"/>
                                          </p:val>
                                        </p:tav>
                                        <p:tav tm="100000">
                                          <p:val>
                                            <p:fltVal val="0"/>
                                          </p:val>
                                        </p:tav>
                                      </p:tavLst>
                                    </p:anim>
                                    <p:animEffect transition="in" filter="fade">
                                      <p:cBhvr>
                                        <p:cTn id="10" dur="1000"/>
                                        <p:tgtEl>
                                          <p:spTgt spid="2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B1C000A9-0DF6-4840-B662-BEAF29EA3085}"/>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8675" name="Rectangle 2">
            <a:extLst>
              <a:ext uri="{FF2B5EF4-FFF2-40B4-BE49-F238E27FC236}">
                <a16:creationId xmlns:a16="http://schemas.microsoft.com/office/drawing/2014/main" id="{1D44BDBC-AEC7-437E-8EA6-453C0F14218D}"/>
              </a:ext>
            </a:extLst>
          </p:cNvPr>
          <p:cNvSpPr>
            <a:spLocks noGrp="1"/>
          </p:cNvSpPr>
          <p:nvPr>
            <p:ph type="title"/>
          </p:nvPr>
        </p:nvSpPr>
        <p:spPr>
          <a:xfrm>
            <a:off x="614363" y="493713"/>
            <a:ext cx="20828000" cy="1727200"/>
          </a:xfrm>
        </p:spPr>
        <p:txBody>
          <a:bodyPr anchor="t"/>
          <a:lstStyle/>
          <a:p>
            <a:pPr algn="l" eaLnBrk="1"/>
            <a:r>
              <a:rPr lang="en-US" altLang="en-US" sz="9600" dirty="0">
                <a:solidFill>
                  <a:srgbClr val="981200"/>
                </a:solidFill>
                <a:latin typeface="Garamond Antiqua" charset="0"/>
                <a:ea typeface="Garamond Antiqua" charset="0"/>
                <a:cs typeface="Garamond Antiqua" charset="0"/>
                <a:sym typeface="Garamond Antiqua" charset="0"/>
              </a:rPr>
              <a:t>Season 6…</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28676" name="Content Placeholder 3">
            <a:extLst>
              <a:ext uri="{FF2B5EF4-FFF2-40B4-BE49-F238E27FC236}">
                <a16:creationId xmlns:a16="http://schemas.microsoft.com/office/drawing/2014/main" id="{3D16C275-3EF8-406D-A2D4-F08C2E710FA7}"/>
              </a:ext>
            </a:extLst>
          </p:cNvPr>
          <p:cNvSpPr>
            <a:spLocks noGrp="1"/>
          </p:cNvSpPr>
          <p:nvPr>
            <p:ph idx="1"/>
          </p:nvPr>
        </p:nvSpPr>
        <p:spPr>
          <a:xfrm>
            <a:off x="614363" y="2997200"/>
            <a:ext cx="12220575" cy="9826625"/>
          </a:xfrm>
        </p:spPr>
        <p:txBody>
          <a:bodyPr/>
          <a:lstStyle/>
          <a:p>
            <a:pPr algn="l" eaLnBrk="1"/>
            <a:r>
              <a:rPr lang="en-IN" altLang="en-US" sz="3600" dirty="0">
                <a:solidFill>
                  <a:schemeClr val="tx1"/>
                </a:solidFill>
                <a:latin typeface="Game of Thrones" pitchFamily="2" charset="0"/>
              </a:rPr>
              <a:t>Average Degree: 2.186</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Diameter: 11</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Path length: 4.283783783783784</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Density: 0.016</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Clustering Coefficient: 0.167</a:t>
            </a:r>
          </a:p>
          <a:p>
            <a:pPr algn="l" eaLnBrk="1"/>
            <a:endParaRPr lang="en-US" altLang="en-US" sz="3600" dirty="0">
              <a:solidFill>
                <a:schemeClr val="tx1"/>
              </a:solidFill>
              <a:latin typeface="Game of Thrones" pitchFamily="2" charset="0"/>
            </a:endParaRPr>
          </a:p>
          <a:p>
            <a:pPr algn="l" eaLnBrk="1"/>
            <a:r>
              <a:rPr lang="en-IN" altLang="en-US" sz="3600" b="1" dirty="0">
                <a:solidFill>
                  <a:schemeClr val="tx1"/>
                </a:solidFill>
                <a:latin typeface="Game of Thrones" pitchFamily="2" charset="0"/>
              </a:rPr>
              <a:t>5</a:t>
            </a:r>
            <a:r>
              <a:rPr lang="en-IN" altLang="en-US" sz="3600" dirty="0">
                <a:solidFill>
                  <a:schemeClr val="tx1"/>
                </a:solidFill>
                <a:latin typeface="Game of Thrones" pitchFamily="2" charset="0"/>
              </a:rPr>
              <a:t> major coherent communities have been identified</a:t>
            </a:r>
            <a:r>
              <a:rPr lang="en-IN" altLang="en-US" sz="3600" dirty="0">
                <a:solidFill>
                  <a:schemeClr val="tx1"/>
                </a:solidFill>
              </a:rPr>
              <a:t>.</a:t>
            </a:r>
          </a:p>
          <a:p>
            <a:pPr algn="l" eaLnBrk="1"/>
            <a:r>
              <a:rPr lang="en-IN" altLang="en-US" sz="3600" b="1" dirty="0">
                <a:solidFill>
                  <a:schemeClr val="tx1"/>
                </a:solidFill>
              </a:rPr>
              <a:t>Topmost: Cersei, Danerys, Jon Snow &amp; Bran Stark</a:t>
            </a:r>
            <a:endParaRPr lang="en-US" altLang="en-US" sz="3600" b="1" dirty="0">
              <a:solidFill>
                <a:schemeClr val="tx1"/>
              </a:solidFill>
            </a:endParaRPr>
          </a:p>
          <a:p>
            <a:pPr algn="l" eaLnBrk="1"/>
            <a:endParaRPr lang="en-US" altLang="en-US" sz="3600" b="1" dirty="0">
              <a:solidFill>
                <a:schemeClr val="tx1"/>
              </a:solidFill>
            </a:endParaRPr>
          </a:p>
          <a:p>
            <a:pPr algn="l" eaLnBrk="1"/>
            <a:endParaRPr lang="en-US" altLang="en-US" sz="3600" dirty="0">
              <a:solidFill>
                <a:schemeClr val="tx1"/>
              </a:solidFill>
            </a:endParaRPr>
          </a:p>
          <a:p>
            <a:pPr algn="l" eaLnBrk="1"/>
            <a:endParaRPr lang="en-IN" altLang="en-US" sz="3600" dirty="0">
              <a:solidFill>
                <a:schemeClr val="tx1"/>
              </a:solidFill>
            </a:endParaRPr>
          </a:p>
          <a:p>
            <a:pPr algn="l" eaLnBrk="1"/>
            <a:endParaRPr lang="en-US" altLang="en-US" sz="3600" dirty="0">
              <a:solidFill>
                <a:schemeClr val="tx1"/>
              </a:solidFill>
            </a:endParaRPr>
          </a:p>
          <a:p>
            <a:pPr algn="l" eaLnBrk="1"/>
            <a:r>
              <a:rPr lang="en-GB" altLang="en-US" sz="3600" dirty="0">
                <a:solidFill>
                  <a:schemeClr val="tx1"/>
                </a:solidFill>
              </a:rPr>
              <a:t>.</a:t>
            </a:r>
          </a:p>
          <a:p>
            <a:pPr algn="l" eaLnBrk="1"/>
            <a:endParaRPr lang="en-US" altLang="en-US" sz="3600" dirty="0"/>
          </a:p>
        </p:txBody>
      </p:sp>
      <p:sp>
        <p:nvSpPr>
          <p:cNvPr id="28677" name="Rectangle 4">
            <a:extLst>
              <a:ext uri="{FF2B5EF4-FFF2-40B4-BE49-F238E27FC236}">
                <a16:creationId xmlns:a16="http://schemas.microsoft.com/office/drawing/2014/main" id="{3D784A83-D53E-4143-9EB4-FFCF5837768D}"/>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28678" name="Line 14">
            <a:extLst>
              <a:ext uri="{FF2B5EF4-FFF2-40B4-BE49-F238E27FC236}">
                <a16:creationId xmlns:a16="http://schemas.microsoft.com/office/drawing/2014/main" id="{0CAC394E-D2A7-428A-86EC-271A2C75C864}"/>
              </a:ext>
            </a:extLst>
          </p:cNvPr>
          <p:cNvSpPr>
            <a:spLocks noChangeShapeType="1"/>
          </p:cNvSpPr>
          <p:nvPr/>
        </p:nvSpPr>
        <p:spPr bwMode="auto">
          <a:xfrm>
            <a:off x="12857163"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28679" name="Picture 8">
            <a:extLst>
              <a:ext uri="{FF2B5EF4-FFF2-40B4-BE49-F238E27FC236}">
                <a16:creationId xmlns:a16="http://schemas.microsoft.com/office/drawing/2014/main" id="{735E3E02-6A44-4BF5-82B5-A24EB08EE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9649" y="-221003"/>
            <a:ext cx="7705724" cy="643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9">
            <a:extLst>
              <a:ext uri="{FF2B5EF4-FFF2-40B4-BE49-F238E27FC236}">
                <a16:creationId xmlns:a16="http://schemas.microsoft.com/office/drawing/2014/main" id="{05EEAE53-010C-4CA9-B346-57289F515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9173" y="6553200"/>
            <a:ext cx="7696200" cy="630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wipe(down)">
                                      <p:cBhvr>
                                        <p:cTn id="7" dur="500"/>
                                        <p:tgtEl>
                                          <p:spTgt spid="28679"/>
                                        </p:tgtEl>
                                      </p:cBhvr>
                                    </p:animEffect>
                                  </p:childTnLst>
                                </p:cTn>
                              </p:par>
                              <p:par>
                                <p:cTn id="8" presetID="22" presetClass="entr" presetSubtype="4" fill="hold" nodeType="withEffect">
                                  <p:stCondLst>
                                    <p:cond delay="0"/>
                                  </p:stCondLst>
                                  <p:childTnLst>
                                    <p:set>
                                      <p:cBhvr>
                                        <p:cTn id="9" dur="1" fill="hold">
                                          <p:stCondLst>
                                            <p:cond delay="0"/>
                                          </p:stCondLst>
                                        </p:cTn>
                                        <p:tgtEl>
                                          <p:spTgt spid="28680"/>
                                        </p:tgtEl>
                                        <p:attrNameLst>
                                          <p:attrName>style.visibility</p:attrName>
                                        </p:attrNameLst>
                                      </p:cBhvr>
                                      <p:to>
                                        <p:strVal val="visible"/>
                                      </p:to>
                                    </p:set>
                                    <p:animEffect transition="in" filter="wipe(down)">
                                      <p:cBhvr>
                                        <p:cTn id="10" dur="500"/>
                                        <p:tgtEl>
                                          <p:spTgt spid="2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B22BB797-B64A-4FC2-8744-98321BC4862B}"/>
              </a:ext>
            </a:extLst>
          </p:cNvPr>
          <p:cNvSpPr>
            <a:spLocks/>
          </p:cNvSpPr>
          <p:nvPr/>
        </p:nvSpPr>
        <p:spPr bwMode="auto">
          <a:xfrm>
            <a:off x="827088" y="9039225"/>
            <a:ext cx="3332162" cy="3332163"/>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0723" name="Rectangle 3">
            <a:extLst>
              <a:ext uri="{FF2B5EF4-FFF2-40B4-BE49-F238E27FC236}">
                <a16:creationId xmlns:a16="http://schemas.microsoft.com/office/drawing/2014/main" id="{F7ED7999-E09C-4785-A9EF-CFCAFF15BDAE}"/>
              </a:ext>
            </a:extLst>
          </p:cNvPr>
          <p:cNvSpPr>
            <a:spLocks/>
          </p:cNvSpPr>
          <p:nvPr/>
        </p:nvSpPr>
        <p:spPr bwMode="auto">
          <a:xfrm>
            <a:off x="4462463" y="9039225"/>
            <a:ext cx="3332162" cy="3332163"/>
          </a:xfrm>
          <a:prstGeom prst="rect">
            <a:avLst/>
          </a:prstGeom>
          <a:solidFill>
            <a:srgbClr val="5BB0B2"/>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0724" name="Rectangle 4">
            <a:extLst>
              <a:ext uri="{FF2B5EF4-FFF2-40B4-BE49-F238E27FC236}">
                <a16:creationId xmlns:a16="http://schemas.microsoft.com/office/drawing/2014/main" id="{F788F4BB-2096-4D7F-8EEC-29FB3CBDBE35}"/>
              </a:ext>
            </a:extLst>
          </p:cNvPr>
          <p:cNvSpPr>
            <a:spLocks/>
          </p:cNvSpPr>
          <p:nvPr/>
        </p:nvSpPr>
        <p:spPr bwMode="auto">
          <a:xfrm>
            <a:off x="4518025" y="2697163"/>
            <a:ext cx="3332163" cy="3332162"/>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0725" name="Rectangle 6">
            <a:extLst>
              <a:ext uri="{FF2B5EF4-FFF2-40B4-BE49-F238E27FC236}">
                <a16:creationId xmlns:a16="http://schemas.microsoft.com/office/drawing/2014/main" id="{6E35CD9E-C10F-41FB-9FC1-E071B4E0DC89}"/>
              </a:ext>
            </a:extLst>
          </p:cNvPr>
          <p:cNvSpPr>
            <a:spLocks/>
          </p:cNvSpPr>
          <p:nvPr/>
        </p:nvSpPr>
        <p:spPr bwMode="auto">
          <a:xfrm>
            <a:off x="10123488" y="2935288"/>
            <a:ext cx="14097000" cy="9771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defRPr/>
            </a:pPr>
            <a:r>
              <a:rPr lang="en-IN" altLang="en-US" sz="3600" dirty="0">
                <a:solidFill>
                  <a:srgbClr val="5BB0B2"/>
                </a:solidFill>
                <a:latin typeface="Helvetica Neue Medium" charset="0"/>
                <a:ea typeface="Helvetica Light" charset="0"/>
                <a:cs typeface="Helvetica Light" charset="0"/>
                <a:sym typeface="Helvetica Light" charset="0"/>
              </a:rPr>
              <a:t>.</a:t>
            </a:r>
          </a:p>
          <a:p>
            <a:pPr algn="l" eaLnBrk="1">
              <a:defRPr/>
            </a:pPr>
            <a:endParaRPr lang="en-IN" altLang="en-US" sz="3600" b="1" i="1" dirty="0">
              <a:solidFill>
                <a:srgbClr val="5BB0B2"/>
              </a:solidFill>
              <a:latin typeface="Helvetica Neue Medium" charset="0"/>
              <a:ea typeface="Helvetica Light" charset="0"/>
              <a:cs typeface="Helvetica Light" charset="0"/>
              <a:sym typeface="Helvetica Light" charset="0"/>
            </a:endParaRPr>
          </a:p>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sym typeface="Helvetica Light" charset="0"/>
              </a:rPr>
              <a:t>As we can see there has been multiple communities which has been formed without coordination and the network diameter has grown in this season which can also be associated with the Average Path length increase.</a:t>
            </a:r>
          </a:p>
          <a:p>
            <a:pPr algn="l" eaLnBrk="1">
              <a:defRPr/>
            </a:pPr>
            <a:endParaRPr lang="en-US" altLang="en-US" sz="3600" b="1" i="1" dirty="0">
              <a:solidFill>
                <a:srgbClr val="5BB0B2"/>
              </a:solidFill>
              <a:latin typeface="Game of Thrones"/>
              <a:ea typeface="Helvetica Light" charset="0"/>
              <a:cs typeface="Helvetica Light" charset="0"/>
              <a:sym typeface="Helvetica Light" charset="0"/>
            </a:endParaRPr>
          </a:p>
          <a:p>
            <a:pPr algn="l" eaLnBrk="1">
              <a:defRPr/>
            </a:pPr>
            <a:r>
              <a:rPr lang="en-IN" altLang="en-US" sz="3600" i="1" dirty="0">
                <a:solidFill>
                  <a:schemeClr val="tx1"/>
                </a:solidFill>
                <a:latin typeface="Game of Thrones"/>
                <a:ea typeface="Helvetica Light" charset="0"/>
                <a:cs typeface="Helvetica Light" charset="0"/>
                <a:sym typeface="Helvetica Light" charset="0"/>
              </a:rPr>
              <a:t>A key player who plays the role of binding with every community and carries mutual information across the communities.</a:t>
            </a:r>
            <a:endParaRPr lang="en-US" altLang="en-US" sz="3600" i="1" dirty="0">
              <a:solidFill>
                <a:schemeClr val="tx1"/>
              </a:solidFill>
              <a:latin typeface="Game of Thrones"/>
              <a:ea typeface="Helvetica Light" charset="0"/>
              <a:cs typeface="Helvetica Light" charset="0"/>
              <a:sym typeface="Helvetica Light" charset="0"/>
            </a:endParaRPr>
          </a:p>
          <a:p>
            <a:pPr eaLnBrk="1">
              <a:defRPr/>
            </a:pPr>
            <a:r>
              <a:rPr lang="en-IN" altLang="en-US" sz="3600" dirty="0">
                <a:solidFill>
                  <a:srgbClr val="000000"/>
                </a:solidFill>
                <a:latin typeface="Game of Thrones"/>
                <a:ea typeface="Helvetica Light" charset="0"/>
                <a:cs typeface="Helvetica Light" charset="0"/>
                <a:sym typeface="Helvetica Light" charset="0"/>
              </a:rPr>
              <a:t> </a:t>
            </a:r>
            <a:endParaRPr lang="en-US" altLang="en-US" sz="3600" dirty="0">
              <a:solidFill>
                <a:srgbClr val="000000"/>
              </a:solidFill>
              <a:latin typeface="Game of Thrones"/>
              <a:ea typeface="Helvetica Light" charset="0"/>
              <a:cs typeface="Helvetica Light" charset="0"/>
              <a:sym typeface="Helvetica Light" charset="0"/>
            </a:endParaRPr>
          </a:p>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sym typeface="Helvetica Light" charset="0"/>
              </a:rPr>
              <a:t>A maximum Clique which was formed to destroy the common enemy and attain the throne against their brutal queen.</a:t>
            </a:r>
          </a:p>
          <a:p>
            <a:pPr algn="l" eaLnBrk="1">
              <a:defRPr/>
            </a:pPr>
            <a:endParaRPr lang="en-IN" altLang="en-US" sz="3600" i="1" dirty="0">
              <a:solidFill>
                <a:schemeClr val="tx1"/>
              </a:solidFill>
              <a:latin typeface="Game of Thrones"/>
              <a:ea typeface="Helvetica Light" charset="0"/>
              <a:cs typeface="Helvetica Light" charset="0"/>
              <a:sym typeface="Helvetica Light" charset="0"/>
            </a:endParaRPr>
          </a:p>
          <a:p>
            <a:pPr algn="l" eaLnBrk="1">
              <a:defRPr/>
            </a:pPr>
            <a:r>
              <a:rPr lang="en-IN" altLang="en-US" sz="3600" b="1" i="1" dirty="0">
                <a:solidFill>
                  <a:schemeClr val="tx1"/>
                </a:solidFill>
                <a:latin typeface="Game of Thrones"/>
                <a:ea typeface="Helvetica Light" charset="0"/>
                <a:cs typeface="Helvetica Light" charset="0"/>
                <a:sym typeface="Helvetica Light" charset="0"/>
              </a:rPr>
              <a:t>Key players </a:t>
            </a:r>
            <a:r>
              <a:rPr lang="en-IN" altLang="en-US" sz="3600" i="1" dirty="0">
                <a:solidFill>
                  <a:schemeClr val="tx1"/>
                </a:solidFill>
                <a:latin typeface="Game of Thrones"/>
                <a:ea typeface="Helvetica Light" charset="0"/>
                <a:cs typeface="Helvetica Light" charset="0"/>
                <a:sym typeface="Helvetica Light" charset="0"/>
              </a:rPr>
              <a:t>in their community are Theon &amp; Brienne.</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endParaRPr lang="en-US" altLang="en-US" sz="3600" b="1" i="1" dirty="0">
              <a:solidFill>
                <a:srgbClr val="5BB0B2"/>
              </a:solidFill>
              <a:latin typeface="Helvetica Neue Medium" charset="0"/>
              <a:ea typeface="Helvetica Light" charset="0"/>
              <a:cs typeface="Helvetica Light" charset="0"/>
              <a:sym typeface="Helvetica Light" charset="0"/>
            </a:endParaRPr>
          </a:p>
          <a:p>
            <a:pPr algn="l" eaLnBrk="1">
              <a:defRPr/>
            </a:pPr>
            <a:endParaRPr lang="en-US" altLang="en-US" sz="5000" dirty="0">
              <a:solidFill>
                <a:srgbClr val="000000"/>
              </a:solidFill>
              <a:latin typeface="Helvetica Light" charset="0"/>
              <a:ea typeface="Helvetica Light" charset="0"/>
              <a:cs typeface="Helvetica Light" charset="0"/>
              <a:sym typeface="Helvetica Light" charset="0"/>
            </a:endParaRPr>
          </a:p>
          <a:p>
            <a:pPr algn="l" eaLnBrk="1">
              <a:defRPr/>
            </a:pPr>
            <a:endParaRPr lang="en-US" altLang="en-US" sz="4500" dirty="0">
              <a:solidFill>
                <a:srgbClr val="000000"/>
              </a:solidFill>
              <a:latin typeface="Helvetica Neue" charset="0"/>
              <a:ea typeface="Helvetica Neue" charset="0"/>
              <a:cs typeface="Helvetica Neue" charset="0"/>
              <a:sym typeface="Helvetica Neue" charset="0"/>
            </a:endParaRPr>
          </a:p>
        </p:txBody>
      </p:sp>
      <p:sp>
        <p:nvSpPr>
          <p:cNvPr id="30726" name="Rectangle 8">
            <a:extLst>
              <a:ext uri="{FF2B5EF4-FFF2-40B4-BE49-F238E27FC236}">
                <a16:creationId xmlns:a16="http://schemas.microsoft.com/office/drawing/2014/main" id="{08B33441-EFDC-41DB-B6EF-91A36CC6FA68}"/>
              </a:ext>
            </a:extLst>
          </p:cNvPr>
          <p:cNvSpPr>
            <a:spLocks/>
          </p:cNvSpPr>
          <p:nvPr/>
        </p:nvSpPr>
        <p:spPr bwMode="auto">
          <a:xfrm>
            <a:off x="947738" y="3352800"/>
            <a:ext cx="3771900" cy="215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7000" b="1" dirty="0">
                <a:solidFill>
                  <a:srgbClr val="000000"/>
                </a:solidFill>
                <a:latin typeface="Helvetica Neue" charset="0"/>
                <a:ea typeface="Helvetica Neue" charset="0"/>
                <a:cs typeface="Helvetica Neue" charset="0"/>
                <a:sym typeface="Helvetica Neue" charset="0"/>
              </a:rPr>
              <a:t>Theon Greyjoy</a:t>
            </a:r>
          </a:p>
        </p:txBody>
      </p:sp>
      <p:sp>
        <p:nvSpPr>
          <p:cNvPr id="30727" name="Rectangle 9">
            <a:extLst>
              <a:ext uri="{FF2B5EF4-FFF2-40B4-BE49-F238E27FC236}">
                <a16:creationId xmlns:a16="http://schemas.microsoft.com/office/drawing/2014/main" id="{8823C5AA-BB77-48D0-B52F-5F761B412BFA}"/>
              </a:ext>
            </a:extLst>
          </p:cNvPr>
          <p:cNvSpPr>
            <a:spLocks/>
          </p:cNvSpPr>
          <p:nvPr/>
        </p:nvSpPr>
        <p:spPr bwMode="auto">
          <a:xfrm>
            <a:off x="5119688" y="3697288"/>
            <a:ext cx="2128837" cy="133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#4E0E05</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0728" name="Rectangle 10">
            <a:extLst>
              <a:ext uri="{FF2B5EF4-FFF2-40B4-BE49-F238E27FC236}">
                <a16:creationId xmlns:a16="http://schemas.microsoft.com/office/drawing/2014/main" id="{23FAF344-9F5B-4C16-A0E4-6FA36352793E}"/>
              </a:ext>
            </a:extLst>
          </p:cNvPr>
          <p:cNvSpPr>
            <a:spLocks/>
          </p:cNvSpPr>
          <p:nvPr/>
        </p:nvSpPr>
        <p:spPr bwMode="auto">
          <a:xfrm>
            <a:off x="1568450" y="7350125"/>
            <a:ext cx="20923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#981300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0729" name="Rectangle 11">
            <a:extLst>
              <a:ext uri="{FF2B5EF4-FFF2-40B4-BE49-F238E27FC236}">
                <a16:creationId xmlns:a16="http://schemas.microsoft.com/office/drawing/2014/main" id="{3ACA19CF-013F-4644-9D48-4AF89404CCA2}"/>
              </a:ext>
            </a:extLst>
          </p:cNvPr>
          <p:cNvSpPr>
            <a:spLocks/>
          </p:cNvSpPr>
          <p:nvPr/>
        </p:nvSpPr>
        <p:spPr bwMode="auto">
          <a:xfrm>
            <a:off x="5218113" y="7402513"/>
            <a:ext cx="2109787"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#E39920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0730" name="Rectangle 12">
            <a:extLst>
              <a:ext uri="{FF2B5EF4-FFF2-40B4-BE49-F238E27FC236}">
                <a16:creationId xmlns:a16="http://schemas.microsoft.com/office/drawing/2014/main" id="{213A09EB-D470-494F-9FAA-B809B493E119}"/>
              </a:ext>
            </a:extLst>
          </p:cNvPr>
          <p:cNvSpPr>
            <a:spLocks/>
          </p:cNvSpPr>
          <p:nvPr/>
        </p:nvSpPr>
        <p:spPr bwMode="auto">
          <a:xfrm>
            <a:off x="1458913" y="11041063"/>
            <a:ext cx="22225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solidFill>
                  <a:srgbClr val="53585F"/>
                </a:solidFill>
                <a:latin typeface="Helvetica Neue Light" charset="0"/>
                <a:ea typeface="Helvetica Neue Light" charset="0"/>
                <a:cs typeface="Helvetica Neue Light" charset="0"/>
                <a:sym typeface="Helvetica Neue Light" charset="0"/>
              </a:rPr>
              <a:t>HEX</a:t>
            </a:r>
          </a:p>
          <a:p>
            <a:pPr eaLnBrk="1"/>
            <a:r>
              <a:rPr lang="en-US" altLang="en-US" sz="4000" dirty="0">
                <a:solidFill>
                  <a:srgbClr val="53585F"/>
                </a:solidFill>
                <a:latin typeface="Helvetica Neue Light" charset="0"/>
                <a:ea typeface="Helvetica Neue Light" charset="0"/>
                <a:cs typeface="Helvetica Neue Light" charset="0"/>
                <a:sym typeface="Helvetica Neue Light" charset="0"/>
              </a:rPr>
              <a:t>#E9D8BF</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0731" name="Rectangle 13">
            <a:extLst>
              <a:ext uri="{FF2B5EF4-FFF2-40B4-BE49-F238E27FC236}">
                <a16:creationId xmlns:a16="http://schemas.microsoft.com/office/drawing/2014/main" id="{F5A406E6-B636-4141-99D4-E12E91F75D5D}"/>
              </a:ext>
            </a:extLst>
          </p:cNvPr>
          <p:cNvSpPr>
            <a:spLocks/>
          </p:cNvSpPr>
          <p:nvPr/>
        </p:nvSpPr>
        <p:spPr bwMode="auto">
          <a:xfrm>
            <a:off x="5054600" y="11041063"/>
            <a:ext cx="2260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#5BB0B2</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0732" name="Line 14">
            <a:extLst>
              <a:ext uri="{FF2B5EF4-FFF2-40B4-BE49-F238E27FC236}">
                <a16:creationId xmlns:a16="http://schemas.microsoft.com/office/drawing/2014/main" id="{6B10FB9E-6962-458D-A8DC-01894EDD1B32}"/>
              </a:ext>
            </a:extLst>
          </p:cNvPr>
          <p:cNvSpPr>
            <a:spLocks noChangeShapeType="1"/>
          </p:cNvSpPr>
          <p:nvPr/>
        </p:nvSpPr>
        <p:spPr bwMode="auto">
          <a:xfrm flipH="1">
            <a:off x="9844088" y="-1387475"/>
            <a:ext cx="0" cy="14512925"/>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30733" name="Rectangle 15">
            <a:extLst>
              <a:ext uri="{FF2B5EF4-FFF2-40B4-BE49-F238E27FC236}">
                <a16:creationId xmlns:a16="http://schemas.microsoft.com/office/drawing/2014/main" id="{7397D6A7-A40C-4D68-A3E6-A1212AA37A67}"/>
              </a:ext>
            </a:extLst>
          </p:cNvPr>
          <p:cNvSpPr>
            <a:spLocks/>
          </p:cNvSpPr>
          <p:nvPr/>
        </p:nvSpPr>
        <p:spPr bwMode="auto">
          <a:xfrm>
            <a:off x="10817225" y="5400675"/>
            <a:ext cx="12709525"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4500" dirty="0">
                <a:solidFill>
                  <a:srgbClr val="5BB0B2"/>
                </a:solidFill>
                <a:latin typeface="Helvetica Neue Medium" charset="0"/>
                <a:ea typeface="Helvetica Neue Medium" charset="0"/>
                <a:cs typeface="Helvetica Neue Medium" charset="0"/>
                <a:sym typeface="Helvetica Neue Medium" charset="0"/>
              </a:rPr>
              <a:t>.</a:t>
            </a:r>
            <a:endParaRPr lang="en-US" altLang="en-US" sz="1800" dirty="0">
              <a:solidFill>
                <a:srgbClr val="000000"/>
              </a:solidFill>
              <a:latin typeface="Helvetica Neue Medium" charset="0"/>
              <a:ea typeface="Helvetica Neue Medium" charset="0"/>
              <a:cs typeface="Helvetica Neue Medium" charset="0"/>
              <a:sym typeface="Helvetica Neue Medium" charset="0"/>
            </a:endParaRPr>
          </a:p>
        </p:txBody>
      </p:sp>
      <p:sp>
        <p:nvSpPr>
          <p:cNvPr id="30734" name="Rectangle 16">
            <a:extLst>
              <a:ext uri="{FF2B5EF4-FFF2-40B4-BE49-F238E27FC236}">
                <a16:creationId xmlns:a16="http://schemas.microsoft.com/office/drawing/2014/main" id="{80E22DF3-2176-4933-AA19-0E02498528D1}"/>
              </a:ext>
            </a:extLst>
          </p:cNvPr>
          <p:cNvSpPr>
            <a:spLocks/>
          </p:cNvSpPr>
          <p:nvPr/>
        </p:nvSpPr>
        <p:spPr bwMode="auto">
          <a:xfrm>
            <a:off x="-49213" y="-1006475"/>
            <a:ext cx="24966613" cy="3330575"/>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solidFill>
                <a:srgbClr val="4E0E05"/>
              </a:solidFill>
              <a:latin typeface="Helvetica Light" charset="0"/>
              <a:ea typeface="Helvetica Light" charset="0"/>
              <a:cs typeface="Helvetica Light" charset="0"/>
              <a:sym typeface="Helvetica Light" charset="0"/>
            </a:endParaRPr>
          </a:p>
        </p:txBody>
      </p:sp>
      <p:sp>
        <p:nvSpPr>
          <p:cNvPr id="30735" name="Rectangle 17">
            <a:extLst>
              <a:ext uri="{FF2B5EF4-FFF2-40B4-BE49-F238E27FC236}">
                <a16:creationId xmlns:a16="http://schemas.microsoft.com/office/drawing/2014/main" id="{B4E8AE58-6691-49F6-B6D0-508219B5A940}"/>
              </a:ext>
            </a:extLst>
          </p:cNvPr>
          <p:cNvSpPr>
            <a:spLocks/>
          </p:cNvSpPr>
          <p:nvPr/>
        </p:nvSpPr>
        <p:spPr bwMode="auto">
          <a:xfrm>
            <a:off x="8129588" y="385763"/>
            <a:ext cx="8123237" cy="14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9000" dirty="0">
                <a:latin typeface="Game of Thrones" pitchFamily="2" charset="0"/>
                <a:ea typeface="Garamond Antiqua" charset="0"/>
                <a:cs typeface="Garamond Antiqua" charset="0"/>
                <a:sym typeface="Garamond Antiqua" charset="0"/>
              </a:rPr>
              <a:t>Season 6 Insights</a:t>
            </a:r>
            <a:endParaRPr lang="en-US" altLang="en-US" sz="1800" dirty="0">
              <a:solidFill>
                <a:srgbClr val="000000"/>
              </a:solidFill>
              <a:latin typeface="Game of Thrones" pitchFamily="2" charset="0"/>
              <a:ea typeface="Garamond Antiqua" charset="0"/>
              <a:cs typeface="Garamond Antiqua" charset="0"/>
              <a:sym typeface="Garamond Antiqua" charset="0"/>
            </a:endParaRPr>
          </a:p>
        </p:txBody>
      </p:sp>
      <p:pic>
        <p:nvPicPr>
          <p:cNvPr id="30736" name="Picture 4">
            <a:extLst>
              <a:ext uri="{FF2B5EF4-FFF2-40B4-BE49-F238E27FC236}">
                <a16:creationId xmlns:a16="http://schemas.microsoft.com/office/drawing/2014/main" id="{9FAB7F15-AFFB-458D-8950-F7A3382F2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2324100"/>
            <a:ext cx="5461000" cy="1139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2">
            <a:extLst>
              <a:ext uri="{FF2B5EF4-FFF2-40B4-BE49-F238E27FC236}">
                <a16:creationId xmlns:a16="http://schemas.microsoft.com/office/drawing/2014/main" id="{44D4C3B9-478B-4BE1-AB84-D43B11F67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2324100"/>
            <a:ext cx="4483100" cy="1139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44C1E363-8871-4EE1-8605-01CD41A5A0C0}"/>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2771" name="Rectangle 2">
            <a:extLst>
              <a:ext uri="{FF2B5EF4-FFF2-40B4-BE49-F238E27FC236}">
                <a16:creationId xmlns:a16="http://schemas.microsoft.com/office/drawing/2014/main" id="{A219297A-C41D-427C-B267-9C17EF5892CC}"/>
              </a:ext>
            </a:extLst>
          </p:cNvPr>
          <p:cNvSpPr>
            <a:spLocks noGrp="1"/>
          </p:cNvSpPr>
          <p:nvPr>
            <p:ph type="title"/>
          </p:nvPr>
        </p:nvSpPr>
        <p:spPr>
          <a:xfrm>
            <a:off x="614363" y="608013"/>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7…</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32772" name="Content Placeholder 3">
            <a:extLst>
              <a:ext uri="{FF2B5EF4-FFF2-40B4-BE49-F238E27FC236}">
                <a16:creationId xmlns:a16="http://schemas.microsoft.com/office/drawing/2014/main" id="{D4ABB3FE-C7FB-4A90-92C1-D2EA6E2EBA7E}"/>
              </a:ext>
            </a:extLst>
          </p:cNvPr>
          <p:cNvSpPr>
            <a:spLocks noGrp="1"/>
          </p:cNvSpPr>
          <p:nvPr>
            <p:ph idx="1"/>
          </p:nvPr>
        </p:nvSpPr>
        <p:spPr>
          <a:xfrm>
            <a:off x="614363" y="2997200"/>
            <a:ext cx="12220575" cy="9826625"/>
          </a:xfrm>
        </p:spPr>
        <p:txBody>
          <a:bodyPr/>
          <a:lstStyle/>
          <a:p>
            <a:pPr algn="l" eaLnBrk="1"/>
            <a:r>
              <a:rPr lang="en-IN" altLang="en-US" sz="3600" dirty="0">
                <a:solidFill>
                  <a:schemeClr val="tx1"/>
                </a:solidFill>
                <a:latin typeface="Game of Thrones" pitchFamily="2" charset="0"/>
              </a:rPr>
              <a:t>Average Degree: 0.929</a:t>
            </a:r>
          </a:p>
          <a:p>
            <a:pPr algn="l" eaLnBrk="1"/>
            <a:r>
              <a:rPr lang="en-IN" altLang="en-US" sz="3600" dirty="0">
                <a:solidFill>
                  <a:schemeClr val="tx1"/>
                </a:solidFill>
                <a:latin typeface="Game of Thrones" pitchFamily="2" charset="0"/>
              </a:rPr>
              <a:t>Density: 0.007</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Diameter: 8</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Clustering Coefficient: 0.070</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Path length: 3.453769559032717</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 </a:t>
            </a:r>
            <a:endParaRPr lang="en-US" altLang="en-US" sz="3600" dirty="0">
              <a:solidFill>
                <a:schemeClr val="tx1"/>
              </a:solidFill>
              <a:latin typeface="Game of Thrones" pitchFamily="2" charset="0"/>
            </a:endParaRPr>
          </a:p>
          <a:p>
            <a:pPr algn="l" eaLnBrk="1"/>
            <a:r>
              <a:rPr lang="en-IN" altLang="en-US" sz="3600" b="1" dirty="0">
                <a:solidFill>
                  <a:schemeClr val="tx1"/>
                </a:solidFill>
                <a:latin typeface="Game of Thrones" pitchFamily="2" charset="0"/>
              </a:rPr>
              <a:t>3</a:t>
            </a:r>
            <a:r>
              <a:rPr lang="en-IN" altLang="en-US" sz="3600" dirty="0">
                <a:solidFill>
                  <a:schemeClr val="tx1"/>
                </a:solidFill>
                <a:latin typeface="Game of Thrones" pitchFamily="2" charset="0"/>
              </a:rPr>
              <a:t> major coherent communities have been identified.</a:t>
            </a:r>
          </a:p>
          <a:p>
            <a:pPr algn="l" eaLnBrk="1"/>
            <a:r>
              <a:rPr lang="en-IN" altLang="en-US" sz="3600" b="1" dirty="0">
                <a:solidFill>
                  <a:schemeClr val="tx1"/>
                </a:solidFill>
                <a:latin typeface="Game of Thrones" pitchFamily="2" charset="0"/>
              </a:rPr>
              <a:t>Topmost: Jon Snow, Danerys and Cersei</a:t>
            </a:r>
            <a:endParaRPr lang="en-US" altLang="en-US" sz="3600" b="1" dirty="0">
              <a:solidFill>
                <a:schemeClr val="tx1"/>
              </a:solidFill>
              <a:latin typeface="Game of Thrones" pitchFamily="2" charset="0"/>
            </a:endParaRPr>
          </a:p>
          <a:p>
            <a:pPr algn="l" eaLnBrk="1"/>
            <a:endParaRPr lang="en-US" altLang="en-US" sz="3600" b="1" dirty="0">
              <a:solidFill>
                <a:schemeClr val="tx1"/>
              </a:solidFill>
            </a:endParaRPr>
          </a:p>
          <a:p>
            <a:pPr algn="l" eaLnBrk="1"/>
            <a:endParaRPr lang="en-US" altLang="en-US" sz="3600" dirty="0">
              <a:solidFill>
                <a:schemeClr val="tx1"/>
              </a:solidFill>
            </a:endParaRPr>
          </a:p>
          <a:p>
            <a:pPr algn="l" eaLnBrk="1"/>
            <a:endParaRPr lang="en-GB" altLang="en-US" sz="3600" dirty="0">
              <a:solidFill>
                <a:schemeClr val="tx1"/>
              </a:solidFill>
            </a:endParaRPr>
          </a:p>
          <a:p>
            <a:pPr algn="l" eaLnBrk="1"/>
            <a:endParaRPr lang="en-US" altLang="en-US" sz="3600" dirty="0"/>
          </a:p>
        </p:txBody>
      </p:sp>
      <p:sp>
        <p:nvSpPr>
          <p:cNvPr id="32773" name="Rectangle 4">
            <a:extLst>
              <a:ext uri="{FF2B5EF4-FFF2-40B4-BE49-F238E27FC236}">
                <a16:creationId xmlns:a16="http://schemas.microsoft.com/office/drawing/2014/main" id="{EF2D3EFD-628B-478A-A1B2-D6F3AAF204BA}"/>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2774" name="Line 14">
            <a:extLst>
              <a:ext uri="{FF2B5EF4-FFF2-40B4-BE49-F238E27FC236}">
                <a16:creationId xmlns:a16="http://schemas.microsoft.com/office/drawing/2014/main" id="{27B5E995-50DF-4A84-BE37-B0C7D492EBAC}"/>
              </a:ext>
            </a:extLst>
          </p:cNvPr>
          <p:cNvSpPr>
            <a:spLocks noChangeShapeType="1"/>
          </p:cNvSpPr>
          <p:nvPr/>
        </p:nvSpPr>
        <p:spPr bwMode="auto">
          <a:xfrm>
            <a:off x="12857163"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32775" name="Picture 8">
            <a:extLst>
              <a:ext uri="{FF2B5EF4-FFF2-40B4-BE49-F238E27FC236}">
                <a16:creationId xmlns:a16="http://schemas.microsoft.com/office/drawing/2014/main" id="{C079DCD4-F5F7-48D4-8C56-9FE73304B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5800" y="-304800"/>
            <a:ext cx="7791450" cy="652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9">
            <a:extLst>
              <a:ext uri="{FF2B5EF4-FFF2-40B4-BE49-F238E27FC236}">
                <a16:creationId xmlns:a16="http://schemas.microsoft.com/office/drawing/2014/main" id="{2BA964F2-B22A-41D6-B875-3C050BABE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5800" y="6858000"/>
            <a:ext cx="7924800"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6B0160F8-E70F-467C-B4F4-AFE9802BF507}"/>
              </a:ext>
            </a:extLst>
          </p:cNvPr>
          <p:cNvSpPr>
            <a:spLocks/>
          </p:cNvSpPr>
          <p:nvPr/>
        </p:nvSpPr>
        <p:spPr bwMode="auto">
          <a:xfrm>
            <a:off x="29308" y="-53975"/>
            <a:ext cx="24536401"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4099" name="Rectangle 4">
            <a:extLst>
              <a:ext uri="{FF2B5EF4-FFF2-40B4-BE49-F238E27FC236}">
                <a16:creationId xmlns:a16="http://schemas.microsoft.com/office/drawing/2014/main" id="{7C6DCC90-8AB9-4E7B-9D52-BA3F8E06409B}"/>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4100" name="Rectangle 2">
            <a:extLst>
              <a:ext uri="{FF2B5EF4-FFF2-40B4-BE49-F238E27FC236}">
                <a16:creationId xmlns:a16="http://schemas.microsoft.com/office/drawing/2014/main" id="{06E0B1A3-B3D5-4F5E-ABEA-288EC568F28D}"/>
              </a:ext>
            </a:extLst>
          </p:cNvPr>
          <p:cNvSpPr>
            <a:spLocks noGrp="1"/>
          </p:cNvSpPr>
          <p:nvPr>
            <p:ph type="title"/>
          </p:nvPr>
        </p:nvSpPr>
        <p:spPr>
          <a:xfrm>
            <a:off x="1163638" y="482600"/>
            <a:ext cx="20828000" cy="1727200"/>
          </a:xfrm>
        </p:spPr>
        <p:txBody>
          <a:bodyPr anchor="t"/>
          <a:lstStyle/>
          <a:p>
            <a:pPr algn="l" eaLnBrk="1"/>
            <a:r>
              <a:rPr lang="en-US" altLang="en-US" sz="9600" dirty="0">
                <a:solidFill>
                  <a:srgbClr val="981200"/>
                </a:solidFill>
                <a:latin typeface="Garamond Antiqua" charset="0"/>
                <a:sym typeface="Garamond Antiqua" charset="0"/>
              </a:rPr>
              <a:t>Agenda..</a:t>
            </a:r>
            <a:endParaRPr lang="en-US" altLang="en-US" sz="9600" dirty="0">
              <a:solidFill>
                <a:srgbClr val="981200"/>
              </a:solidFill>
              <a:latin typeface="Garamond Antiqua" charset="0"/>
              <a:sym typeface="Helvetica Neue" charset="0"/>
            </a:endParaRPr>
          </a:p>
        </p:txBody>
      </p:sp>
      <p:sp>
        <p:nvSpPr>
          <p:cNvPr id="5" name="Content Placeholder 3">
            <a:extLst>
              <a:ext uri="{FF2B5EF4-FFF2-40B4-BE49-F238E27FC236}">
                <a16:creationId xmlns:a16="http://schemas.microsoft.com/office/drawing/2014/main" id="{288F06E0-E713-4441-A792-D47B21D02010}"/>
              </a:ext>
            </a:extLst>
          </p:cNvPr>
          <p:cNvSpPr>
            <a:spLocks noGrp="1"/>
          </p:cNvSpPr>
          <p:nvPr>
            <p:ph idx="1"/>
          </p:nvPr>
        </p:nvSpPr>
        <p:spPr>
          <a:xfrm>
            <a:off x="3465513" y="3860801"/>
            <a:ext cx="8574087" cy="6557962"/>
          </a:xfrm>
        </p:spPr>
        <p:txBody>
          <a:bodyPr/>
          <a:lstStyle/>
          <a:p>
            <a:pPr algn="l" eaLnBrk="1">
              <a:defRPr/>
            </a:pPr>
            <a:r>
              <a:rPr lang="en-IN" altLang="en-US" sz="4000" b="1" dirty="0">
                <a:solidFill>
                  <a:schemeClr val="tx1"/>
                </a:solidFill>
                <a:latin typeface="Game of Thrones" panose="02000500000000000000"/>
              </a:rPr>
              <a:t>STORY </a:t>
            </a:r>
            <a:r>
              <a:rPr lang="en-GB" altLang="en-US" sz="4000" b="1" dirty="0">
                <a:solidFill>
                  <a:schemeClr val="tx1"/>
                </a:solidFill>
                <a:latin typeface="Game of Thrones" panose="02000500000000000000"/>
              </a:rPr>
              <a:t>–  </a:t>
            </a:r>
            <a:r>
              <a:rPr lang="en-IN" altLang="en-US" sz="4000" b="1" dirty="0">
                <a:solidFill>
                  <a:schemeClr val="tx1"/>
                </a:solidFill>
                <a:latin typeface="Game of Thrones" panose="02000500000000000000"/>
              </a:rPr>
              <a:t>CONTEXT</a:t>
            </a:r>
          </a:p>
          <a:p>
            <a:pPr algn="l" eaLnBrk="1">
              <a:defRPr/>
            </a:pPr>
            <a:endParaRPr lang="en-IN" altLang="en-US" sz="4000" b="1" dirty="0">
              <a:solidFill>
                <a:schemeClr val="tx1"/>
              </a:solidFill>
              <a:latin typeface="Game of Thrones" panose="02000500000000000000"/>
            </a:endParaRPr>
          </a:p>
          <a:p>
            <a:pPr algn="l" eaLnBrk="1">
              <a:defRPr/>
            </a:pPr>
            <a:endParaRPr lang="en-GB" altLang="en-US" sz="4000" b="1" dirty="0">
              <a:solidFill>
                <a:schemeClr val="tx1"/>
              </a:solidFill>
              <a:latin typeface="Game of Thrones" panose="02000500000000000000"/>
            </a:endParaRPr>
          </a:p>
          <a:p>
            <a:pPr algn="l" eaLnBrk="1">
              <a:defRPr/>
            </a:pPr>
            <a:r>
              <a:rPr lang="en-GB" altLang="en-US" sz="4000" b="1" dirty="0">
                <a:solidFill>
                  <a:schemeClr val="tx1"/>
                </a:solidFill>
                <a:latin typeface="Game of Thrones" panose="02000500000000000000"/>
              </a:rPr>
              <a:t>INDIVIDUAL SEASON – 	</a:t>
            </a:r>
          </a:p>
          <a:p>
            <a:pPr algn="l" eaLnBrk="1">
              <a:defRPr/>
            </a:pPr>
            <a:r>
              <a:rPr lang="en-GB" altLang="en-US" sz="4000" b="1" dirty="0">
                <a:solidFill>
                  <a:schemeClr val="tx1"/>
                </a:solidFill>
                <a:latin typeface="Game of Thrones" panose="02000500000000000000"/>
              </a:rPr>
              <a:t>OVERVIEW OF NETWORK METRICS</a:t>
            </a:r>
          </a:p>
          <a:p>
            <a:pPr algn="l" eaLnBrk="1">
              <a:defRPr/>
            </a:pPr>
            <a:endParaRPr lang="en-GB" altLang="en-US" sz="4000" b="1" dirty="0">
              <a:solidFill>
                <a:schemeClr val="tx1"/>
              </a:solidFill>
              <a:latin typeface="Game of Thrones" panose="02000500000000000000"/>
            </a:endParaRPr>
          </a:p>
          <a:p>
            <a:pPr algn="l" eaLnBrk="1">
              <a:defRPr/>
            </a:pPr>
            <a:endParaRPr lang="en-GB" altLang="en-US" sz="4000" b="1" dirty="0">
              <a:solidFill>
                <a:schemeClr val="tx1"/>
              </a:solidFill>
              <a:latin typeface="Game of Thrones" panose="02000500000000000000"/>
            </a:endParaRPr>
          </a:p>
          <a:p>
            <a:pPr algn="l" eaLnBrk="1">
              <a:defRPr/>
            </a:pPr>
            <a:r>
              <a:rPr lang="en-GB" altLang="en-US" sz="4000" b="1" dirty="0">
                <a:solidFill>
                  <a:schemeClr val="tx1"/>
                </a:solidFill>
                <a:latin typeface="Game of Thrones" panose="02000500000000000000"/>
              </a:rPr>
              <a:t>OVERALL STORY ANALYSIS –  </a:t>
            </a:r>
          </a:p>
          <a:p>
            <a:pPr algn="l" eaLnBrk="1">
              <a:defRPr/>
            </a:pPr>
            <a:r>
              <a:rPr lang="en-GB" altLang="en-US" sz="4000" b="1" dirty="0">
                <a:solidFill>
                  <a:schemeClr val="tx1"/>
                </a:solidFill>
                <a:latin typeface="Game of Thrones" panose="02000500000000000000"/>
              </a:rPr>
              <a:t>OVERVIEW OF NETWORK METRICS</a:t>
            </a:r>
          </a:p>
          <a:p>
            <a:pPr marL="685800" indent="-685800" algn="l" eaLnBrk="1">
              <a:buFont typeface="Arial" panose="020B0604020202020204" pitchFamily="34" charset="0"/>
              <a:buChar char="•"/>
              <a:defRPr/>
            </a:pPr>
            <a:endParaRPr lang="en-GB" altLang="en-US" sz="4000" b="1" dirty="0">
              <a:solidFill>
                <a:schemeClr val="tx1"/>
              </a:solidFill>
              <a:latin typeface="Game of Thrones" panose="02000500000000000000"/>
            </a:endParaRPr>
          </a:p>
          <a:p>
            <a:pPr algn="l" eaLnBrk="1">
              <a:defRPr/>
            </a:pPr>
            <a:endParaRPr lang="en-GB" altLang="en-US" sz="4000" b="1" dirty="0">
              <a:solidFill>
                <a:schemeClr val="tx1"/>
              </a:solidFill>
              <a:latin typeface="Game of Thrones" panose="02000500000000000000"/>
            </a:endParaRPr>
          </a:p>
          <a:p>
            <a:pPr algn="l" eaLnBrk="1">
              <a:defRPr/>
            </a:pPr>
            <a:r>
              <a:rPr lang="en-GB" altLang="en-US" sz="4000" b="1" dirty="0">
                <a:solidFill>
                  <a:schemeClr val="tx1"/>
                </a:solidFill>
                <a:latin typeface="Game of Thrones" panose="02000500000000000000"/>
              </a:rPr>
              <a:t>FUTURE SCOPE AND DEMO</a:t>
            </a:r>
          </a:p>
          <a:p>
            <a:pPr algn="l" eaLnBrk="1">
              <a:defRPr/>
            </a:pPr>
            <a:endParaRPr lang="en-US" altLang="en-US" sz="3600" dirty="0"/>
          </a:p>
        </p:txBody>
      </p:sp>
      <p:sp>
        <p:nvSpPr>
          <p:cNvPr id="2" name="Oval 1">
            <a:extLst>
              <a:ext uri="{FF2B5EF4-FFF2-40B4-BE49-F238E27FC236}">
                <a16:creationId xmlns:a16="http://schemas.microsoft.com/office/drawing/2014/main" id="{2010013E-34F3-4F7E-979C-3972FDFF2ACC}"/>
              </a:ext>
            </a:extLst>
          </p:cNvPr>
          <p:cNvSpPr/>
          <p:nvPr/>
        </p:nvSpPr>
        <p:spPr bwMode="auto">
          <a:xfrm>
            <a:off x="1163638" y="3551238"/>
            <a:ext cx="1731962" cy="1225550"/>
          </a:xfrm>
          <a:prstGeom prst="ellipse">
            <a:avLst/>
          </a:prstGeom>
          <a:solidFill>
            <a:srgbClr val="A03A41"/>
          </a:solidFill>
          <a:ln w="25400" cap="flat" cmpd="sng" algn="ctr">
            <a:solidFill>
              <a:srgbClr val="7A4746"/>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spAutoFit/>
          </a:bodyPr>
          <a:lstStyle/>
          <a:p>
            <a:pPr algn="ctr" eaLnBrk="1">
              <a:defRPr/>
            </a:pPr>
            <a:r>
              <a:rPr lang="en-US" b="1" dirty="0"/>
              <a:t>1</a:t>
            </a:r>
          </a:p>
        </p:txBody>
      </p:sp>
      <p:sp>
        <p:nvSpPr>
          <p:cNvPr id="7" name="Oval 6">
            <a:extLst>
              <a:ext uri="{FF2B5EF4-FFF2-40B4-BE49-F238E27FC236}">
                <a16:creationId xmlns:a16="http://schemas.microsoft.com/office/drawing/2014/main" id="{204D6FB5-7E28-451F-8B29-8E21869D41DB}"/>
              </a:ext>
            </a:extLst>
          </p:cNvPr>
          <p:cNvSpPr/>
          <p:nvPr/>
        </p:nvSpPr>
        <p:spPr bwMode="auto">
          <a:xfrm>
            <a:off x="1193800" y="5783262"/>
            <a:ext cx="1731963" cy="1227138"/>
          </a:xfrm>
          <a:prstGeom prst="ellipse">
            <a:avLst/>
          </a:prstGeom>
          <a:solidFill>
            <a:srgbClr val="A03A41"/>
          </a:solidFill>
          <a:ln w="25400" cap="flat" cmpd="sng" algn="ctr">
            <a:solidFill>
              <a:srgbClr val="7A4746"/>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spAutoFit/>
          </a:bodyPr>
          <a:lstStyle/>
          <a:p>
            <a:pPr algn="ctr" eaLnBrk="1">
              <a:defRPr/>
            </a:pPr>
            <a:r>
              <a:rPr lang="en-US" b="1" dirty="0"/>
              <a:t>2</a:t>
            </a:r>
          </a:p>
        </p:txBody>
      </p:sp>
      <p:sp>
        <p:nvSpPr>
          <p:cNvPr id="8" name="Oval 7">
            <a:extLst>
              <a:ext uri="{FF2B5EF4-FFF2-40B4-BE49-F238E27FC236}">
                <a16:creationId xmlns:a16="http://schemas.microsoft.com/office/drawing/2014/main" id="{62138A78-14B6-4D6C-8EFA-4766C7741908}"/>
              </a:ext>
            </a:extLst>
          </p:cNvPr>
          <p:cNvSpPr/>
          <p:nvPr/>
        </p:nvSpPr>
        <p:spPr bwMode="auto">
          <a:xfrm>
            <a:off x="1176338" y="7916863"/>
            <a:ext cx="1731962" cy="1227137"/>
          </a:xfrm>
          <a:prstGeom prst="ellipse">
            <a:avLst/>
          </a:prstGeom>
          <a:solidFill>
            <a:srgbClr val="A03A41"/>
          </a:solidFill>
          <a:ln w="25400" cap="flat" cmpd="sng" algn="ctr">
            <a:solidFill>
              <a:srgbClr val="7A4746"/>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spAutoFit/>
          </a:bodyPr>
          <a:lstStyle/>
          <a:p>
            <a:pPr algn="ctr" eaLnBrk="1">
              <a:defRPr/>
            </a:pPr>
            <a:r>
              <a:rPr lang="en-US" b="1" dirty="0"/>
              <a:t>3</a:t>
            </a:r>
          </a:p>
        </p:txBody>
      </p:sp>
      <p:sp>
        <p:nvSpPr>
          <p:cNvPr id="9" name="Oval 8">
            <a:extLst>
              <a:ext uri="{FF2B5EF4-FFF2-40B4-BE49-F238E27FC236}">
                <a16:creationId xmlns:a16="http://schemas.microsoft.com/office/drawing/2014/main" id="{603BABB2-268A-4EB4-886F-56BA29AC2BFE}"/>
              </a:ext>
            </a:extLst>
          </p:cNvPr>
          <p:cNvSpPr/>
          <p:nvPr/>
        </p:nvSpPr>
        <p:spPr bwMode="auto">
          <a:xfrm>
            <a:off x="1176338" y="10050462"/>
            <a:ext cx="1731962" cy="1227138"/>
          </a:xfrm>
          <a:prstGeom prst="ellipse">
            <a:avLst/>
          </a:prstGeom>
          <a:solidFill>
            <a:srgbClr val="A03A41"/>
          </a:solidFill>
          <a:ln w="25400" cap="flat" cmpd="sng" algn="ctr">
            <a:solidFill>
              <a:srgbClr val="7A4746"/>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spAutoFit/>
          </a:bodyPr>
          <a:lstStyle/>
          <a:p>
            <a:pPr algn="ctr" eaLnBrk="1">
              <a:defRPr/>
            </a:pPr>
            <a:r>
              <a:rPr lang="en-US" b="1" dirty="0"/>
              <a:t>4</a:t>
            </a:r>
          </a:p>
        </p:txBody>
      </p:sp>
      <p:grpSp>
        <p:nvGrpSpPr>
          <p:cNvPr id="3" name="Group 2">
            <a:extLst>
              <a:ext uri="{FF2B5EF4-FFF2-40B4-BE49-F238E27FC236}">
                <a16:creationId xmlns:a16="http://schemas.microsoft.com/office/drawing/2014/main" id="{B1A55CC3-CA33-421D-9811-8BD304E98146}"/>
              </a:ext>
            </a:extLst>
          </p:cNvPr>
          <p:cNvGrpSpPr/>
          <p:nvPr/>
        </p:nvGrpSpPr>
        <p:grpSpPr>
          <a:xfrm>
            <a:off x="13258801" y="8336184"/>
            <a:ext cx="14721010" cy="8398447"/>
            <a:chOff x="13789527" y="8977677"/>
            <a:chExt cx="12691761" cy="8398447"/>
          </a:xfrm>
        </p:grpSpPr>
        <p:sp>
          <p:nvSpPr>
            <p:cNvPr id="10" name="TextBox 9">
              <a:extLst>
                <a:ext uri="{FF2B5EF4-FFF2-40B4-BE49-F238E27FC236}">
                  <a16:creationId xmlns:a16="http://schemas.microsoft.com/office/drawing/2014/main" id="{C8E01709-C0AF-43DC-ADC0-51373D537859}"/>
                </a:ext>
              </a:extLst>
            </p:cNvPr>
            <p:cNvSpPr txBox="1"/>
            <p:nvPr/>
          </p:nvSpPr>
          <p:spPr>
            <a:xfrm>
              <a:off x="13789527" y="8977677"/>
              <a:ext cx="4925291" cy="923330"/>
            </a:xfrm>
            <a:prstGeom prst="rect">
              <a:avLst/>
            </a:prstGeom>
            <a:noFill/>
            <a:effectLst>
              <a:reflection blurRad="6350" stA="50000" endA="295" endPos="92000" dist="101600" dir="5400000" sy="-100000" algn="bl" rotWithShape="0"/>
            </a:effectLst>
          </p:spPr>
          <p:txBody>
            <a:bodyPr wrap="square">
              <a:spAutoFit/>
            </a:bodyPr>
            <a:lstStyle/>
            <a:p>
              <a:pPr algn="ctr" eaLnBrk="1">
                <a:defRPr/>
              </a:pPr>
              <a:r>
                <a:rPr lang="en-US" sz="5400" dirty="0">
                  <a:ln w="0"/>
                  <a:solidFill>
                    <a:schemeClr val="accent1"/>
                  </a:solidFill>
                  <a:effectLst>
                    <a:glow rad="63500">
                      <a:schemeClr val="accent3">
                        <a:satMod val="175000"/>
                        <a:alpha val="40000"/>
                      </a:schemeClr>
                    </a:glow>
                    <a:outerShdw blurRad="38100" dist="25400" dir="5400000" algn="ctr" rotWithShape="0">
                      <a:srgbClr val="6E747A">
                        <a:alpha val="43000"/>
                      </a:srgbClr>
                    </a:outerShdw>
                  </a:effectLst>
                  <a:latin typeface="Game of Thrones" panose="02000500000000000000"/>
                </a:rPr>
                <a:t>Team Dosa</a:t>
              </a:r>
            </a:p>
          </p:txBody>
        </p:sp>
        <p:sp>
          <p:nvSpPr>
            <p:cNvPr id="11" name="Content Placeholder 3">
              <a:extLst>
                <a:ext uri="{FF2B5EF4-FFF2-40B4-BE49-F238E27FC236}">
                  <a16:creationId xmlns:a16="http://schemas.microsoft.com/office/drawing/2014/main" id="{4336A18E-DD56-4DAC-9EF1-C89D8C189B4B}"/>
                </a:ext>
              </a:extLst>
            </p:cNvPr>
            <p:cNvSpPr txBox="1">
              <a:spLocks/>
            </p:cNvSpPr>
            <p:nvPr/>
          </p:nvSpPr>
          <p:spPr bwMode="auto">
            <a:xfrm>
              <a:off x="15514838" y="10818162"/>
              <a:ext cx="10966450" cy="655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1pPr>
              <a:lvl2pPr indent="2286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2pPr>
              <a:lvl3pPr indent="4572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3pPr>
              <a:lvl4pPr indent="6858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4pPr>
              <a:lvl5pPr indent="9144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0" indent="-571500" algn="l">
                <a:buFont typeface="Arial" panose="020B0604020202020204" pitchFamily="34" charset="0"/>
                <a:buChar char="•"/>
              </a:pPr>
              <a:r>
                <a:rPr lang="en-US" sz="3600" b="1" dirty="0">
                  <a:solidFill>
                    <a:srgbClr val="A03A41"/>
                  </a:solidFill>
                  <a:latin typeface="Game of Thrones" panose="02000500000000000000"/>
                </a:rPr>
                <a:t>Arun Kumar Balasubramanian (A0163264H)</a:t>
              </a:r>
              <a:endParaRPr lang="en-IN" sz="3600" b="1" dirty="0">
                <a:solidFill>
                  <a:srgbClr val="A03A41"/>
                </a:solidFill>
                <a:latin typeface="Game of Thrones" panose="02000500000000000000"/>
              </a:endParaRPr>
            </a:p>
            <a:p>
              <a:pPr marL="571500" indent="-571500" algn="l">
                <a:buFont typeface="Arial" panose="020B0604020202020204" pitchFamily="34" charset="0"/>
                <a:buChar char="•"/>
              </a:pPr>
              <a:r>
                <a:rPr lang="en-US" sz="3600" b="1" dirty="0">
                  <a:solidFill>
                    <a:srgbClr val="A03A41"/>
                  </a:solidFill>
                  <a:latin typeface="Game of Thrones" panose="02000500000000000000"/>
                </a:rPr>
                <a:t>Abhilasha Kumari ( A0163276B)</a:t>
              </a:r>
            </a:p>
            <a:p>
              <a:pPr marL="571500" lvl="0" indent="-571500" algn="l">
                <a:buFont typeface="Arial" panose="020B0604020202020204" pitchFamily="34" charset="0"/>
                <a:buChar char="•"/>
              </a:pPr>
              <a:r>
                <a:rPr lang="en-US" sz="3600" b="1" dirty="0">
                  <a:solidFill>
                    <a:srgbClr val="A03A41"/>
                  </a:solidFill>
                  <a:latin typeface="Game of Thrones" panose="02000500000000000000"/>
                </a:rPr>
                <a:t>Devi Vijayakumar (A0163403R) </a:t>
              </a:r>
              <a:endParaRPr lang="en-IN" sz="3600" b="1" dirty="0">
                <a:solidFill>
                  <a:srgbClr val="A03A41"/>
                </a:solidFill>
                <a:latin typeface="Game of Thrones" panose="02000500000000000000"/>
              </a:endParaRPr>
            </a:p>
            <a:p>
              <a:pPr marL="571500" lvl="0" indent="-571500" algn="l">
                <a:buFont typeface="Arial" panose="020B0604020202020204" pitchFamily="34" charset="0"/>
                <a:buChar char="•"/>
              </a:pPr>
              <a:r>
                <a:rPr lang="en-US" sz="3600" b="1" dirty="0">
                  <a:solidFill>
                    <a:srgbClr val="A03A41"/>
                  </a:solidFill>
                  <a:latin typeface="Game of Thrones" panose="02000500000000000000"/>
                </a:rPr>
                <a:t>Prashant Jain (A0163380J) </a:t>
              </a:r>
              <a:endParaRPr lang="en-IN" sz="3600" b="1" dirty="0">
                <a:solidFill>
                  <a:srgbClr val="A03A41"/>
                </a:solidFill>
                <a:latin typeface="Game of Thrones" panose="02000500000000000000"/>
              </a:endParaRPr>
            </a:p>
            <a:p>
              <a:pPr marL="571500" lvl="0" indent="-571500" algn="l">
                <a:buFont typeface="Arial" panose="020B0604020202020204" pitchFamily="34" charset="0"/>
                <a:buChar char="•"/>
              </a:pPr>
              <a:r>
                <a:rPr lang="en-US" sz="3600" b="1" dirty="0">
                  <a:solidFill>
                    <a:srgbClr val="A03A41"/>
                  </a:solidFill>
                  <a:latin typeface="Game of Thrones" panose="02000500000000000000"/>
                </a:rPr>
                <a:t>Praveen Tiwari (A0163322R)</a:t>
              </a:r>
            </a:p>
            <a:p>
              <a:pPr algn="l" eaLnBrk="1">
                <a:defRPr/>
              </a:pPr>
              <a:endParaRPr lang="en-US" altLang="en-US" sz="3600" dirty="0">
                <a:solidFill>
                  <a:schemeClr val="tx1"/>
                </a:solidFill>
              </a:endParaRPr>
            </a:p>
          </p:txBody>
        </p:sp>
      </p:grpSp>
      <p:sp>
        <p:nvSpPr>
          <p:cNvPr id="4" name="TextBox 3">
            <a:extLst>
              <a:ext uri="{FF2B5EF4-FFF2-40B4-BE49-F238E27FC236}">
                <a16:creationId xmlns:a16="http://schemas.microsoft.com/office/drawing/2014/main" id="{C887F348-DE1B-461B-9B14-EC2319108D9E}"/>
              </a:ext>
            </a:extLst>
          </p:cNvPr>
          <p:cNvSpPr txBox="1"/>
          <p:nvPr/>
        </p:nvSpPr>
        <p:spPr>
          <a:xfrm>
            <a:off x="22174200" y="12344331"/>
            <a:ext cx="3603748" cy="523220"/>
          </a:xfrm>
          <a:prstGeom prst="rect">
            <a:avLst/>
          </a:prstGeom>
          <a:noFill/>
        </p:spPr>
        <p:txBody>
          <a:bodyPr wrap="square" rtlCol="0">
            <a:spAutoFit/>
          </a:bodyPr>
          <a:lstStyle/>
          <a:p>
            <a:r>
              <a:rPr lang="en-IN" sz="2800" dirty="0">
                <a:hlinkClick r:id="rId3"/>
              </a:rPr>
              <a:t>Data Source</a:t>
            </a:r>
            <a:endParaRPr lang="en-IN"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F75DD897-8BEC-4B04-A9E0-D8B2DAEDEA18}"/>
              </a:ext>
            </a:extLst>
          </p:cNvPr>
          <p:cNvSpPr>
            <a:spLocks/>
          </p:cNvSpPr>
          <p:nvPr/>
        </p:nvSpPr>
        <p:spPr bwMode="auto">
          <a:xfrm>
            <a:off x="13676313" y="3706813"/>
            <a:ext cx="9945687" cy="7754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defRPr/>
            </a:pPr>
            <a:r>
              <a:rPr lang="en-IN" altLang="en-US" sz="3600" i="1" dirty="0">
                <a:solidFill>
                  <a:schemeClr val="tx1"/>
                </a:solidFill>
                <a:latin typeface="Game of Thrones"/>
                <a:ea typeface="Helvetica Light" charset="0"/>
                <a:cs typeface="Helvetica Light" charset="0"/>
                <a:sym typeface="Helvetica Light" charset="0"/>
              </a:rPr>
              <a:t>The number of unique clusters are reduced to a large extent as all the communities understood they fight against a single common enemy i.e. Night King. Thereby many communities formed into allies to fight against a common enemy.</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r>
              <a:rPr lang="en-IN" altLang="en-US" sz="3600" i="1" dirty="0">
                <a:solidFill>
                  <a:schemeClr val="tx1"/>
                </a:solidFill>
                <a:latin typeface="Game of Thrones"/>
                <a:ea typeface="Helvetica Light" charset="0"/>
                <a:cs typeface="Helvetica Light" charset="0"/>
                <a:sym typeface="Helvetica Light" charset="0"/>
              </a:rPr>
              <a:t>Moreover, a key player who knows about the common enemy has been enhanced.</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endParaRPr lang="en-IN" altLang="en-US" sz="3600" b="1" i="1" dirty="0">
              <a:solidFill>
                <a:srgbClr val="5BB0B2"/>
              </a:solidFill>
              <a:latin typeface="Game of Thrones"/>
              <a:ea typeface="Helvetica Neue" charset="0"/>
              <a:cs typeface="Helvetica Neue" charset="0"/>
              <a:sym typeface="Helvetica Neue" charset="0"/>
            </a:endParaRPr>
          </a:p>
          <a:p>
            <a:pPr algn="l" eaLnBrk="1">
              <a:defRPr/>
            </a:pPr>
            <a:r>
              <a:rPr lang="en-IN" altLang="en-US" sz="3600" b="1" i="1" u="sng" dirty="0">
                <a:solidFill>
                  <a:srgbClr val="981200"/>
                </a:solidFill>
                <a:latin typeface="Game of Thrones" panose="02000500000000000000"/>
                <a:ea typeface="+mj-ea"/>
                <a:cs typeface="+mj-cs"/>
                <a:sym typeface="Helvetica Light" charset="0"/>
              </a:rPr>
              <a:t>Insight -  </a:t>
            </a:r>
            <a:r>
              <a:rPr lang="en-IN" altLang="en-US" sz="3600" i="1" dirty="0">
                <a:solidFill>
                  <a:schemeClr val="tx1"/>
                </a:solidFill>
                <a:latin typeface="Game of Thrones"/>
                <a:ea typeface="Helvetica Light" charset="0"/>
                <a:cs typeface="Helvetica Light" charset="0"/>
                <a:sym typeface="Helvetica Light" charset="0"/>
              </a:rPr>
              <a:t>A maximal Clique getting formed surrounding the common enemy with the king</a:t>
            </a:r>
            <a:endParaRPr lang="en-US" altLang="en-US" sz="3600" i="1" dirty="0">
              <a:solidFill>
                <a:schemeClr val="tx1"/>
              </a:solidFill>
              <a:latin typeface="Game of Thrones"/>
              <a:ea typeface="Helvetica Light" charset="0"/>
              <a:cs typeface="Helvetica Light" charset="0"/>
              <a:sym typeface="Helvetica Light" charset="0"/>
            </a:endParaRPr>
          </a:p>
          <a:p>
            <a:pPr algn="l" eaLnBrk="1">
              <a:defRPr/>
            </a:pPr>
            <a:endParaRPr lang="en-US" altLang="en-US" sz="3600" dirty="0">
              <a:solidFill>
                <a:schemeClr val="tx1"/>
              </a:solidFill>
              <a:latin typeface="Game of Thrones"/>
              <a:ea typeface="Helvetica Neue" charset="0"/>
              <a:cs typeface="Helvetica Neue" charset="0"/>
              <a:sym typeface="Helvetica Neue" charset="0"/>
            </a:endParaRPr>
          </a:p>
          <a:p>
            <a:pPr algn="l" eaLnBrk="1">
              <a:defRPr/>
            </a:pPr>
            <a:endParaRPr lang="en-US" altLang="en-US" sz="3600" dirty="0">
              <a:solidFill>
                <a:schemeClr val="tx1"/>
              </a:solidFill>
              <a:latin typeface="Game of Thrones"/>
              <a:ea typeface="Helvetica Neue" charset="0"/>
              <a:cs typeface="Helvetica Neue" charset="0"/>
              <a:sym typeface="Helvetica Neue" charset="0"/>
            </a:endParaRPr>
          </a:p>
          <a:p>
            <a:pPr algn="l" eaLnBrk="1">
              <a:defRPr/>
            </a:pPr>
            <a:r>
              <a:rPr lang="en-IN" altLang="en-US" sz="3600" b="1" i="1" dirty="0">
                <a:solidFill>
                  <a:schemeClr val="tx1"/>
                </a:solidFill>
                <a:latin typeface="Game of Thrones"/>
                <a:ea typeface="Helvetica Light" charset="0"/>
                <a:cs typeface="Helvetica Light" charset="0"/>
                <a:sym typeface="Helvetica Light" charset="0"/>
              </a:rPr>
              <a:t>Jon Snow is the key player </a:t>
            </a:r>
            <a:r>
              <a:rPr lang="en-IN" altLang="en-US" sz="3600" i="1" dirty="0">
                <a:solidFill>
                  <a:schemeClr val="tx1"/>
                </a:solidFill>
                <a:latin typeface="Game of Thrones"/>
                <a:ea typeface="Helvetica Light" charset="0"/>
                <a:cs typeface="Helvetica Light" charset="0"/>
                <a:sym typeface="Helvetica Light" charset="0"/>
              </a:rPr>
              <a:t>in the community as the latest season is completed.</a:t>
            </a:r>
            <a:endParaRPr lang="en-US" altLang="en-US" sz="3600" i="1" dirty="0">
              <a:solidFill>
                <a:schemeClr val="tx1"/>
              </a:solidFill>
              <a:latin typeface="Game of Thrones"/>
              <a:ea typeface="Helvetica Light" charset="0"/>
              <a:cs typeface="Helvetica Light" charset="0"/>
              <a:sym typeface="Helvetica Light" charset="0"/>
            </a:endParaRPr>
          </a:p>
        </p:txBody>
      </p:sp>
      <p:sp>
        <p:nvSpPr>
          <p:cNvPr id="34819" name="Rectangle 8">
            <a:extLst>
              <a:ext uri="{FF2B5EF4-FFF2-40B4-BE49-F238E27FC236}">
                <a16:creationId xmlns:a16="http://schemas.microsoft.com/office/drawing/2014/main" id="{5AB97D74-AADF-4713-90C7-E93504E2447F}"/>
              </a:ext>
            </a:extLst>
          </p:cNvPr>
          <p:cNvSpPr>
            <a:spLocks/>
          </p:cNvSpPr>
          <p:nvPr/>
        </p:nvSpPr>
        <p:spPr bwMode="auto">
          <a:xfrm>
            <a:off x="1077913" y="12700"/>
            <a:ext cx="9472612"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7000" b="1" dirty="0">
                <a:solidFill>
                  <a:srgbClr val="000000"/>
                </a:solidFill>
                <a:latin typeface="Helvetica Neue" charset="0"/>
                <a:ea typeface="Helvetica Neue" charset="0"/>
                <a:cs typeface="Helvetica Neue" charset="0"/>
                <a:sym typeface="Helvetica Neue" charset="0"/>
              </a:rPr>
              <a:t>Color </a:t>
            </a:r>
          </a:p>
          <a:p>
            <a:pPr algn="l" eaLnBrk="1"/>
            <a:r>
              <a:rPr lang="en-US" altLang="en-US" sz="7000" b="1" dirty="0">
                <a:solidFill>
                  <a:srgbClr val="000000"/>
                </a:solidFill>
                <a:latin typeface="Helvetica Neue" charset="0"/>
                <a:ea typeface="Helvetica Neue" charset="0"/>
                <a:cs typeface="Helvetica Neue" charset="0"/>
                <a:sym typeface="Helvetica Neue" charset="0"/>
              </a:rPr>
              <a:t>Palette</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4820" name="Rectangle 11">
            <a:extLst>
              <a:ext uri="{FF2B5EF4-FFF2-40B4-BE49-F238E27FC236}">
                <a16:creationId xmlns:a16="http://schemas.microsoft.com/office/drawing/2014/main" id="{792D3CF8-34BB-4AB3-8AB2-1D1769E57713}"/>
              </a:ext>
            </a:extLst>
          </p:cNvPr>
          <p:cNvSpPr>
            <a:spLocks/>
          </p:cNvSpPr>
          <p:nvPr/>
        </p:nvSpPr>
        <p:spPr bwMode="auto">
          <a:xfrm>
            <a:off x="5218113" y="7402513"/>
            <a:ext cx="2109787"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#E39920</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4821" name="Rectangle 13">
            <a:extLst>
              <a:ext uri="{FF2B5EF4-FFF2-40B4-BE49-F238E27FC236}">
                <a16:creationId xmlns:a16="http://schemas.microsoft.com/office/drawing/2014/main" id="{3B33D9F4-FEBC-48CB-9E2B-30121A61A68D}"/>
              </a:ext>
            </a:extLst>
          </p:cNvPr>
          <p:cNvSpPr>
            <a:spLocks/>
          </p:cNvSpPr>
          <p:nvPr/>
        </p:nvSpPr>
        <p:spPr bwMode="auto">
          <a:xfrm>
            <a:off x="5054600" y="11041063"/>
            <a:ext cx="2260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4000" dirty="0">
                <a:latin typeface="Helvetica Neue Light" charset="0"/>
                <a:ea typeface="Helvetica Neue Light" charset="0"/>
                <a:cs typeface="Helvetica Neue Light" charset="0"/>
                <a:sym typeface="Helvetica Neue Light" charset="0"/>
              </a:rPr>
              <a:t>HEX</a:t>
            </a:r>
          </a:p>
          <a:p>
            <a:pPr eaLnBrk="1"/>
            <a:r>
              <a:rPr lang="en-US" altLang="en-US" sz="4000" dirty="0">
                <a:latin typeface="Helvetica Neue Light" charset="0"/>
                <a:ea typeface="Helvetica Neue Light" charset="0"/>
                <a:cs typeface="Helvetica Neue Light" charset="0"/>
                <a:sym typeface="Helvetica Neue Light" charset="0"/>
              </a:rPr>
              <a:t>#5BB0B2</a:t>
            </a:r>
            <a:endParaRPr lang="en-US" altLang="en-US" sz="1800" dirty="0">
              <a:solidFill>
                <a:srgbClr val="000000"/>
              </a:solidFill>
              <a:latin typeface="Helvetica Light" charset="0"/>
              <a:ea typeface="Helvetica Light" charset="0"/>
              <a:cs typeface="Helvetica Light" charset="0"/>
              <a:sym typeface="Helvetica Light" charset="0"/>
            </a:endParaRPr>
          </a:p>
        </p:txBody>
      </p:sp>
      <p:sp>
        <p:nvSpPr>
          <p:cNvPr id="34822" name="Line 14">
            <a:extLst>
              <a:ext uri="{FF2B5EF4-FFF2-40B4-BE49-F238E27FC236}">
                <a16:creationId xmlns:a16="http://schemas.microsoft.com/office/drawing/2014/main" id="{170F8F3E-E6D9-4C5C-9C6C-6784E1341B37}"/>
              </a:ext>
            </a:extLst>
          </p:cNvPr>
          <p:cNvSpPr>
            <a:spLocks noChangeShapeType="1"/>
          </p:cNvSpPr>
          <p:nvPr/>
        </p:nvSpPr>
        <p:spPr bwMode="auto">
          <a:xfrm flipH="1">
            <a:off x="12801600" y="-80963"/>
            <a:ext cx="0" cy="14512926"/>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34823" name="Rectangle 16">
            <a:extLst>
              <a:ext uri="{FF2B5EF4-FFF2-40B4-BE49-F238E27FC236}">
                <a16:creationId xmlns:a16="http://schemas.microsoft.com/office/drawing/2014/main" id="{F255B0BD-CB0C-4D19-8AAF-FF3C24303568}"/>
              </a:ext>
            </a:extLst>
          </p:cNvPr>
          <p:cNvSpPr>
            <a:spLocks/>
          </p:cNvSpPr>
          <p:nvPr/>
        </p:nvSpPr>
        <p:spPr bwMode="auto">
          <a:xfrm>
            <a:off x="-49213" y="-1006475"/>
            <a:ext cx="24966613" cy="3330575"/>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solidFill>
                <a:srgbClr val="4E0E05"/>
              </a:solidFill>
              <a:latin typeface="Helvetica Light" charset="0"/>
              <a:ea typeface="Helvetica Light" charset="0"/>
              <a:cs typeface="Helvetica Light" charset="0"/>
              <a:sym typeface="Helvetica Light" charset="0"/>
            </a:endParaRPr>
          </a:p>
        </p:txBody>
      </p:sp>
      <p:sp>
        <p:nvSpPr>
          <p:cNvPr id="34824" name="Rectangle 17">
            <a:extLst>
              <a:ext uri="{FF2B5EF4-FFF2-40B4-BE49-F238E27FC236}">
                <a16:creationId xmlns:a16="http://schemas.microsoft.com/office/drawing/2014/main" id="{50B22B6D-8DD6-4E6C-96BF-603FADA72920}"/>
              </a:ext>
            </a:extLst>
          </p:cNvPr>
          <p:cNvSpPr>
            <a:spLocks/>
          </p:cNvSpPr>
          <p:nvPr/>
        </p:nvSpPr>
        <p:spPr bwMode="auto">
          <a:xfrm>
            <a:off x="7731125" y="385763"/>
            <a:ext cx="8920163" cy="14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9000" dirty="0">
                <a:latin typeface="Game of Thrones" pitchFamily="2" charset="0"/>
                <a:ea typeface="Garamond Antiqua" charset="0"/>
                <a:cs typeface="Garamond Antiqua" charset="0"/>
                <a:sym typeface="Garamond Antiqua" charset="0"/>
              </a:rPr>
              <a:t>Season 7 Insights…</a:t>
            </a:r>
            <a:endParaRPr lang="en-US" altLang="en-US" sz="1800" dirty="0">
              <a:solidFill>
                <a:srgbClr val="000000"/>
              </a:solidFill>
              <a:latin typeface="Game of Thrones" pitchFamily="2" charset="0"/>
              <a:ea typeface="Garamond Antiqua" charset="0"/>
              <a:cs typeface="Garamond Antiqua" charset="0"/>
              <a:sym typeface="Garamond Antiqua" charset="0"/>
            </a:endParaRPr>
          </a:p>
        </p:txBody>
      </p:sp>
      <p:pic>
        <p:nvPicPr>
          <p:cNvPr id="34825" name="Picture 2">
            <a:extLst>
              <a:ext uri="{FF2B5EF4-FFF2-40B4-BE49-F238E27FC236}">
                <a16:creationId xmlns:a16="http://schemas.microsoft.com/office/drawing/2014/main" id="{3DB97010-BC14-433C-A646-71784236B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482" y="2324100"/>
            <a:ext cx="8458200" cy="1138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5">
            <a:extLst>
              <a:ext uri="{FF2B5EF4-FFF2-40B4-BE49-F238E27FC236}">
                <a16:creationId xmlns:a16="http://schemas.microsoft.com/office/drawing/2014/main" id="{49B9F6EA-5DDF-4B83-A11C-55A2A625F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718" y="2327275"/>
            <a:ext cx="6777038" cy="1138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4827"/>
                                        </p:tgtEl>
                                        <p:attrNameLst>
                                          <p:attrName>style.visibility</p:attrName>
                                        </p:attrNameLst>
                                      </p:cBhvr>
                                      <p:to>
                                        <p:strVal val="visible"/>
                                      </p:to>
                                    </p:set>
                                    <p:anim calcmode="lin" valueType="num">
                                      <p:cBhvr>
                                        <p:cTn id="7" dur="500" fill="hold"/>
                                        <p:tgtEl>
                                          <p:spTgt spid="34827"/>
                                        </p:tgtEl>
                                        <p:attrNameLst>
                                          <p:attrName>ppt_w</p:attrName>
                                        </p:attrNameLst>
                                      </p:cBhvr>
                                      <p:tavLst>
                                        <p:tav tm="0">
                                          <p:val>
                                            <p:fltVal val="0"/>
                                          </p:val>
                                        </p:tav>
                                        <p:tav tm="100000">
                                          <p:val>
                                            <p:strVal val="#ppt_w"/>
                                          </p:val>
                                        </p:tav>
                                      </p:tavLst>
                                    </p:anim>
                                    <p:anim calcmode="lin" valueType="num">
                                      <p:cBhvr>
                                        <p:cTn id="8" dur="500" fill="hold"/>
                                        <p:tgtEl>
                                          <p:spTgt spid="34827"/>
                                        </p:tgtEl>
                                        <p:attrNameLst>
                                          <p:attrName>ppt_h</p:attrName>
                                        </p:attrNameLst>
                                      </p:cBhvr>
                                      <p:tavLst>
                                        <p:tav tm="0">
                                          <p:val>
                                            <p:fltVal val="0"/>
                                          </p:val>
                                        </p:tav>
                                        <p:tav tm="100000">
                                          <p:val>
                                            <p:strVal val="#ppt_h"/>
                                          </p:val>
                                        </p:tav>
                                      </p:tavLst>
                                    </p:anim>
                                    <p:animEffect transition="in" filter="fade">
                                      <p:cBhvr>
                                        <p:cTn id="9" dur="500"/>
                                        <p:tgtEl>
                                          <p:spTgt spid="3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75164DD3-9B6F-4D6F-9916-D74421155D56}"/>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6867" name="Rectangle 2">
            <a:extLst>
              <a:ext uri="{FF2B5EF4-FFF2-40B4-BE49-F238E27FC236}">
                <a16:creationId xmlns:a16="http://schemas.microsoft.com/office/drawing/2014/main" id="{ACABFEF3-6942-4A39-B519-0B35EDE5559F}"/>
              </a:ext>
            </a:extLst>
          </p:cNvPr>
          <p:cNvSpPr>
            <a:spLocks noGrp="1"/>
          </p:cNvSpPr>
          <p:nvPr>
            <p:ph type="title"/>
          </p:nvPr>
        </p:nvSpPr>
        <p:spPr>
          <a:xfrm>
            <a:off x="646113" y="471488"/>
            <a:ext cx="20828000" cy="1727200"/>
          </a:xfrm>
        </p:spPr>
        <p:txBody>
          <a:bodyPr anchor="t"/>
          <a:lstStyle/>
          <a:p>
            <a:pPr algn="l" eaLnBrk="1"/>
            <a:r>
              <a:rPr lang="en-US" altLang="en-US" sz="9600" dirty="0">
                <a:solidFill>
                  <a:srgbClr val="981200"/>
                </a:solidFill>
                <a:latin typeface="Garamond Antiqua" charset="0"/>
                <a:ea typeface="Garamond Antiqua" charset="0"/>
                <a:cs typeface="Garamond Antiqua" charset="0"/>
                <a:sym typeface="Garamond Antiqua" charset="0"/>
              </a:rPr>
              <a:t>Overall (Season 1-7)…</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36868" name="Content Placeholder 3">
            <a:extLst>
              <a:ext uri="{FF2B5EF4-FFF2-40B4-BE49-F238E27FC236}">
                <a16:creationId xmlns:a16="http://schemas.microsoft.com/office/drawing/2014/main" id="{EBD1C71C-69AB-4DD4-9538-AF3289E0D6A0}"/>
              </a:ext>
            </a:extLst>
          </p:cNvPr>
          <p:cNvSpPr>
            <a:spLocks noGrp="1"/>
          </p:cNvSpPr>
          <p:nvPr>
            <p:ph idx="1"/>
          </p:nvPr>
        </p:nvSpPr>
        <p:spPr>
          <a:xfrm>
            <a:off x="636588" y="2724150"/>
            <a:ext cx="12220575" cy="10783888"/>
          </a:xfrm>
        </p:spPr>
        <p:txBody>
          <a:bodyPr/>
          <a:lstStyle/>
          <a:p>
            <a:pPr algn="l" eaLnBrk="1">
              <a:defRPr/>
            </a:pPr>
            <a:r>
              <a:rPr lang="en-IN" altLang="en-US" sz="3600" dirty="0">
                <a:solidFill>
                  <a:schemeClr val="tx1"/>
                </a:solidFill>
                <a:latin typeface="Game of Thrones"/>
              </a:rPr>
              <a:t>Average Degree: 8.479</a:t>
            </a:r>
            <a:endParaRPr lang="en-US" altLang="en-US" sz="3600" dirty="0">
              <a:solidFill>
                <a:schemeClr val="tx1"/>
              </a:solidFill>
              <a:latin typeface="Game of Thrones"/>
            </a:endParaRPr>
          </a:p>
          <a:p>
            <a:pPr algn="l" eaLnBrk="1">
              <a:defRPr/>
            </a:pPr>
            <a:r>
              <a:rPr lang="en-IN" altLang="en-US" sz="3600" dirty="0">
                <a:solidFill>
                  <a:schemeClr val="tx1"/>
                </a:solidFill>
                <a:latin typeface="Game of Thrones"/>
              </a:rPr>
              <a:t>Diameter: 6</a:t>
            </a:r>
          </a:p>
          <a:p>
            <a:pPr algn="l" eaLnBrk="1">
              <a:defRPr/>
            </a:pPr>
            <a:r>
              <a:rPr lang="en-IN" altLang="en-US" sz="3600" dirty="0">
                <a:solidFill>
                  <a:schemeClr val="tx1"/>
                </a:solidFill>
                <a:latin typeface="Game of Thrones"/>
              </a:rPr>
              <a:t>Density: 0.061</a:t>
            </a:r>
          </a:p>
          <a:p>
            <a:pPr algn="l" eaLnBrk="1">
              <a:defRPr/>
            </a:pPr>
            <a:r>
              <a:rPr lang="en-IN" altLang="en-US" sz="3600" dirty="0">
                <a:solidFill>
                  <a:schemeClr val="tx1"/>
                </a:solidFill>
                <a:latin typeface="Game of Thrones"/>
              </a:rPr>
              <a:t>Average Path length: 2.687410071942446</a:t>
            </a:r>
            <a:endParaRPr lang="en-US" altLang="en-US" sz="3600" dirty="0">
              <a:solidFill>
                <a:schemeClr val="tx1"/>
              </a:solidFill>
              <a:latin typeface="Game of Thrones"/>
            </a:endParaRPr>
          </a:p>
          <a:p>
            <a:pPr algn="l" eaLnBrk="1">
              <a:defRPr/>
            </a:pPr>
            <a:r>
              <a:rPr lang="en-IN" altLang="en-US" sz="3600" dirty="0">
                <a:solidFill>
                  <a:schemeClr val="tx1"/>
                </a:solidFill>
                <a:latin typeface="Game of Thrones"/>
              </a:rPr>
              <a:t>Average Clustering Coefficient: 0.538</a:t>
            </a:r>
            <a:endParaRPr lang="en-US" altLang="en-US" sz="3600" dirty="0">
              <a:solidFill>
                <a:schemeClr val="tx1"/>
              </a:solidFill>
              <a:latin typeface="Game of Thrones"/>
            </a:endParaRPr>
          </a:p>
          <a:p>
            <a:pPr algn="l" eaLnBrk="1">
              <a:defRPr/>
            </a:pPr>
            <a:r>
              <a:rPr lang="en-IN" altLang="en-US" sz="3600" dirty="0">
                <a:solidFill>
                  <a:schemeClr val="tx1"/>
                </a:solidFill>
                <a:latin typeface="Game of Thrones"/>
              </a:rPr>
              <a:t>Nodes: 140</a:t>
            </a:r>
          </a:p>
          <a:p>
            <a:pPr algn="l" eaLnBrk="1">
              <a:defRPr/>
            </a:pPr>
            <a:r>
              <a:rPr lang="en-IN" altLang="en-US" sz="3600" dirty="0">
                <a:solidFill>
                  <a:schemeClr val="tx1"/>
                </a:solidFill>
                <a:latin typeface="Game of Thrones"/>
              </a:rPr>
              <a:t>Edges: 1378</a:t>
            </a:r>
          </a:p>
          <a:p>
            <a:pPr algn="l" eaLnBrk="1">
              <a:defRPr/>
            </a:pPr>
            <a:endParaRPr lang="en-IN" altLang="en-US" sz="3600" dirty="0">
              <a:solidFill>
                <a:schemeClr val="tx1"/>
              </a:solidFill>
              <a:latin typeface="Game of Thrones"/>
            </a:endParaRPr>
          </a:p>
          <a:p>
            <a:pPr algn="l" eaLnBrk="1">
              <a:defRPr/>
            </a:pPr>
            <a:r>
              <a:rPr lang="en-IN" altLang="en-US" sz="3600" b="1" dirty="0">
                <a:solidFill>
                  <a:schemeClr val="tx1"/>
                </a:solidFill>
                <a:latin typeface="Game of Thrones"/>
              </a:rPr>
              <a:t>4 </a:t>
            </a:r>
            <a:r>
              <a:rPr lang="en-IN" altLang="en-US" sz="3600" dirty="0">
                <a:solidFill>
                  <a:schemeClr val="tx1"/>
                </a:solidFill>
                <a:latin typeface="Game of Thrones"/>
              </a:rPr>
              <a:t>major coherent communities have been identified.</a:t>
            </a:r>
          </a:p>
          <a:p>
            <a:pPr algn="l" eaLnBrk="1">
              <a:defRPr/>
            </a:pPr>
            <a:r>
              <a:rPr lang="en-IN" altLang="en-US" sz="3600" b="1" dirty="0">
                <a:solidFill>
                  <a:schemeClr val="tx1"/>
                </a:solidFill>
                <a:latin typeface="Game of Thrones"/>
              </a:rPr>
              <a:t>Topmost: Cersei, Tyrion, Danerys &amp; Jon Snow</a:t>
            </a:r>
          </a:p>
          <a:p>
            <a:pPr algn="l" eaLnBrk="1">
              <a:defRPr/>
            </a:pPr>
            <a:endParaRPr lang="en-US" altLang="en-US" sz="3600" dirty="0">
              <a:solidFill>
                <a:schemeClr val="tx1"/>
              </a:solidFill>
              <a:latin typeface="Game of Thrones"/>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In the overall network, there are few notable key players who initially started low profile and have led to the formation of huge communities due to their season wise impact.</a:t>
            </a:r>
          </a:p>
          <a:p>
            <a:pPr algn="l" eaLnBrk="1">
              <a:defRPr/>
            </a:pPr>
            <a:r>
              <a:rPr lang="en-IN" altLang="en-US" sz="3600" b="1" i="1" u="sng" dirty="0">
                <a:solidFill>
                  <a:srgbClr val="981200"/>
                </a:solidFill>
                <a:latin typeface="Game of Thrones" panose="02000500000000000000"/>
                <a:ea typeface="+mj-ea"/>
                <a:cs typeface="+mj-cs"/>
              </a:rPr>
              <a:t> Insight -  </a:t>
            </a:r>
            <a:r>
              <a:rPr lang="en-IN" altLang="en-US" sz="3600" i="1" dirty="0">
                <a:solidFill>
                  <a:schemeClr val="tx1"/>
                </a:solidFill>
                <a:latin typeface="Game of Thrones"/>
              </a:rPr>
              <a:t>John Snow a key player who gathers armies and allies to fight against the Night King and it can also be noticed that the key player also has information from other key players</a:t>
            </a:r>
            <a:endParaRPr lang="en-US" altLang="en-US" sz="3600" i="1" dirty="0">
              <a:solidFill>
                <a:schemeClr val="tx1"/>
              </a:solidFill>
              <a:latin typeface="Game of Thrones"/>
            </a:endParaRPr>
          </a:p>
          <a:p>
            <a:pPr algn="l" eaLnBrk="1">
              <a:defRPr/>
            </a:pPr>
            <a:endParaRPr lang="en-US" altLang="en-US" sz="3600" dirty="0"/>
          </a:p>
        </p:txBody>
      </p:sp>
      <p:sp>
        <p:nvSpPr>
          <p:cNvPr id="36869" name="Rectangle 4">
            <a:extLst>
              <a:ext uri="{FF2B5EF4-FFF2-40B4-BE49-F238E27FC236}">
                <a16:creationId xmlns:a16="http://schemas.microsoft.com/office/drawing/2014/main" id="{3F39D59A-A9D8-475C-950F-209F8E3DDB59}"/>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pic>
        <p:nvPicPr>
          <p:cNvPr id="36870" name="Picture 7">
            <a:extLst>
              <a:ext uri="{FF2B5EF4-FFF2-40B4-BE49-F238E27FC236}">
                <a16:creationId xmlns:a16="http://schemas.microsoft.com/office/drawing/2014/main" id="{12BC785E-5DA5-41F5-99FB-AAC5F648D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2964" y="1741488"/>
            <a:ext cx="1318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Line 14">
            <a:extLst>
              <a:ext uri="{FF2B5EF4-FFF2-40B4-BE49-F238E27FC236}">
                <a16:creationId xmlns:a16="http://schemas.microsoft.com/office/drawing/2014/main" id="{12FEA15E-9446-4312-89DA-26A1FE01156C}"/>
              </a:ext>
            </a:extLst>
          </p:cNvPr>
          <p:cNvSpPr>
            <a:spLocks noChangeShapeType="1"/>
          </p:cNvSpPr>
          <p:nvPr/>
        </p:nvSpPr>
        <p:spPr bwMode="auto">
          <a:xfrm flipH="1">
            <a:off x="12857163" y="2159000"/>
            <a:ext cx="57150" cy="12303125"/>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36876" name="Picture 12" descr="Image result">
            <a:extLst>
              <a:ext uri="{FF2B5EF4-FFF2-40B4-BE49-F238E27FC236}">
                <a16:creationId xmlns:a16="http://schemas.microsoft.com/office/drawing/2014/main" id="{7C53C8F8-8E3D-42BD-9E26-FCF1D0A7F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6600" y="7194189"/>
            <a:ext cx="4699000" cy="5596659"/>
          </a:xfrm>
          <a:prstGeom prst="rect">
            <a:avLst/>
          </a:prstGeom>
          <a:noFill/>
          <a:extLst>
            <a:ext uri="{909E8E84-426E-40DD-AFC4-6F175D3DCCD1}">
              <a14:hiddenFill xmlns:a14="http://schemas.microsoft.com/office/drawing/2010/main">
                <a:solidFill>
                  <a:srgbClr val="FFFFFF"/>
                </a:solidFill>
              </a14:hiddenFill>
            </a:ext>
          </a:extLst>
        </p:spPr>
      </p:pic>
      <p:pic>
        <p:nvPicPr>
          <p:cNvPr id="36878" name="Picture 14" descr="Image result">
            <a:extLst>
              <a:ext uri="{FF2B5EF4-FFF2-40B4-BE49-F238E27FC236}">
                <a16:creationId xmlns:a16="http://schemas.microsoft.com/office/drawing/2014/main" id="{CBDD14B2-A441-4B09-8F25-4DE562FBF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2200" y="7228825"/>
            <a:ext cx="4456112" cy="556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75164DD3-9B6F-4D6F-9916-D74421155D56}"/>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6867" name="Rectangle 2">
            <a:extLst>
              <a:ext uri="{FF2B5EF4-FFF2-40B4-BE49-F238E27FC236}">
                <a16:creationId xmlns:a16="http://schemas.microsoft.com/office/drawing/2014/main" id="{ACABFEF3-6942-4A39-B519-0B35EDE5559F}"/>
              </a:ext>
            </a:extLst>
          </p:cNvPr>
          <p:cNvSpPr>
            <a:spLocks noGrp="1"/>
          </p:cNvSpPr>
          <p:nvPr>
            <p:ph type="title"/>
          </p:nvPr>
        </p:nvSpPr>
        <p:spPr>
          <a:xfrm>
            <a:off x="304800" y="27488"/>
            <a:ext cx="20828000" cy="1727200"/>
          </a:xfrm>
        </p:spPr>
        <p:txBody>
          <a:bodyPr anchor="t"/>
          <a:lstStyle/>
          <a:p>
            <a:pPr algn="l" eaLnBrk="1"/>
            <a:r>
              <a:rPr lang="en-US" altLang="en-US" sz="9600" dirty="0">
                <a:solidFill>
                  <a:srgbClr val="981200"/>
                </a:solidFill>
                <a:latin typeface="Garamond Antiqua" charset="0"/>
                <a:ea typeface="Garamond Antiqua" charset="0"/>
                <a:cs typeface="Garamond Antiqua" charset="0"/>
                <a:sym typeface="Garamond Antiqua" charset="0"/>
              </a:rPr>
              <a:t>Overall (Season 1-7)…</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36869" name="Rectangle 4">
            <a:extLst>
              <a:ext uri="{FF2B5EF4-FFF2-40B4-BE49-F238E27FC236}">
                <a16:creationId xmlns:a16="http://schemas.microsoft.com/office/drawing/2014/main" id="{3F39D59A-A9D8-475C-950F-209F8E3DDB59}"/>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5" name="Content Placeholder 3">
            <a:extLst>
              <a:ext uri="{FF2B5EF4-FFF2-40B4-BE49-F238E27FC236}">
                <a16:creationId xmlns:a16="http://schemas.microsoft.com/office/drawing/2014/main" id="{78BE0012-2879-4520-847D-76A33ED952BA}"/>
              </a:ext>
            </a:extLst>
          </p:cNvPr>
          <p:cNvSpPr>
            <a:spLocks noGrp="1"/>
          </p:cNvSpPr>
          <p:nvPr>
            <p:ph idx="1"/>
          </p:nvPr>
        </p:nvSpPr>
        <p:spPr>
          <a:xfrm>
            <a:off x="8684925" y="3773487"/>
            <a:ext cx="6625963" cy="6324600"/>
          </a:xfrm>
        </p:spPr>
        <p:txBody>
          <a:bodyPr/>
          <a:lstStyle/>
          <a:p>
            <a:pPr algn="l" eaLnBrk="1">
              <a:defRPr/>
            </a:pPr>
            <a:r>
              <a:rPr lang="en-US" altLang="en-US" sz="3600" dirty="0">
                <a:solidFill>
                  <a:schemeClr val="accent4"/>
                </a:solidFill>
                <a:latin typeface="Game of Thrones" panose="02000500000000000000"/>
              </a:rPr>
              <a:t>For the Overall season, the network is a </a:t>
            </a:r>
            <a:r>
              <a:rPr lang="en-US" altLang="en-US" sz="3600" b="1" dirty="0">
                <a:solidFill>
                  <a:schemeClr val="accent4"/>
                </a:solidFill>
                <a:latin typeface="Game of Thrones" panose="02000500000000000000"/>
              </a:rPr>
              <a:t>scale free network.</a:t>
            </a:r>
          </a:p>
          <a:p>
            <a:pPr algn="l" eaLnBrk="1">
              <a:defRPr/>
            </a:pPr>
            <a:endParaRPr lang="en-US" altLang="en-US" sz="3600" dirty="0">
              <a:solidFill>
                <a:schemeClr val="accent4"/>
              </a:solidFill>
              <a:latin typeface="Game of Thrones" panose="02000500000000000000"/>
            </a:endParaRPr>
          </a:p>
          <a:p>
            <a:pPr algn="l" eaLnBrk="1">
              <a:defRPr/>
            </a:pPr>
            <a:r>
              <a:rPr lang="en-US" altLang="en-US" sz="3600" dirty="0">
                <a:solidFill>
                  <a:schemeClr val="accent4"/>
                </a:solidFill>
                <a:latin typeface="Game of Thrones" panose="02000500000000000000"/>
              </a:rPr>
              <a:t>The distribution follows Power law distribution indicating it is a scale free network.</a:t>
            </a:r>
          </a:p>
        </p:txBody>
      </p:sp>
      <p:sp>
        <p:nvSpPr>
          <p:cNvPr id="16" name="Content Placeholder 3">
            <a:extLst>
              <a:ext uri="{FF2B5EF4-FFF2-40B4-BE49-F238E27FC236}">
                <a16:creationId xmlns:a16="http://schemas.microsoft.com/office/drawing/2014/main" id="{9BE386FF-1BAF-4149-AD73-156B7C2F4130}"/>
              </a:ext>
            </a:extLst>
          </p:cNvPr>
          <p:cNvSpPr txBox="1">
            <a:spLocks/>
          </p:cNvSpPr>
          <p:nvPr/>
        </p:nvSpPr>
        <p:spPr bwMode="auto">
          <a:xfrm>
            <a:off x="15551283" y="9182200"/>
            <a:ext cx="7416088" cy="3096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1pPr>
            <a:lvl2pPr indent="2286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2pPr>
            <a:lvl3pPr indent="4572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3pPr>
            <a:lvl4pPr indent="6858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4pPr>
            <a:lvl5pPr indent="9144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a:defRPr/>
            </a:pPr>
            <a:r>
              <a:rPr lang="en-US" altLang="en-US" sz="3600" dirty="0">
                <a:solidFill>
                  <a:schemeClr val="accent4"/>
                </a:solidFill>
                <a:latin typeface="Game of Thrones" panose="02000500000000000000"/>
              </a:rPr>
              <a:t>Clustering coefficient distribution also indicates that it is a </a:t>
            </a:r>
            <a:r>
              <a:rPr lang="en-IN" altLang="en-US" sz="3600" dirty="0">
                <a:solidFill>
                  <a:schemeClr val="accent4"/>
                </a:solidFill>
                <a:latin typeface="Game of Thrones" panose="02000500000000000000"/>
              </a:rPr>
              <a:t>Scale-free networks with </a:t>
            </a:r>
            <a:r>
              <a:rPr lang="en-IN" altLang="en-US" sz="3600" b="1" dirty="0">
                <a:solidFill>
                  <a:schemeClr val="accent4"/>
                </a:solidFill>
                <a:latin typeface="Game of Thrones" panose="02000500000000000000"/>
              </a:rPr>
              <a:t>modularity</a:t>
            </a:r>
            <a:r>
              <a:rPr lang="en-IN" altLang="en-US" sz="3600" dirty="0">
                <a:solidFill>
                  <a:schemeClr val="accent4"/>
                </a:solidFill>
                <a:latin typeface="Game of Thrones" panose="02000500000000000000"/>
              </a:rPr>
              <a:t> structure also known as hierarchical network</a:t>
            </a:r>
            <a:r>
              <a:rPr lang="en-US" altLang="en-US" sz="3600" dirty="0">
                <a:solidFill>
                  <a:schemeClr val="accent4"/>
                </a:solidFill>
                <a:latin typeface="Game of Thrones" panose="02000500000000000000"/>
              </a:rPr>
              <a:t>.</a:t>
            </a:r>
          </a:p>
          <a:p>
            <a:pPr algn="l" eaLnBrk="1">
              <a:defRPr/>
            </a:pPr>
            <a:endParaRPr lang="en-US" altLang="en-US" sz="3600" dirty="0">
              <a:solidFill>
                <a:schemeClr val="accent4"/>
              </a:solidFill>
            </a:endParaRPr>
          </a:p>
        </p:txBody>
      </p:sp>
      <p:sp>
        <p:nvSpPr>
          <p:cNvPr id="17" name="Content Placeholder 3">
            <a:extLst>
              <a:ext uri="{FF2B5EF4-FFF2-40B4-BE49-F238E27FC236}">
                <a16:creationId xmlns:a16="http://schemas.microsoft.com/office/drawing/2014/main" id="{405767A0-6578-4DAE-AD43-9C839634506F}"/>
              </a:ext>
            </a:extLst>
          </p:cNvPr>
          <p:cNvSpPr txBox="1">
            <a:spLocks/>
          </p:cNvSpPr>
          <p:nvPr/>
        </p:nvSpPr>
        <p:spPr bwMode="auto">
          <a:xfrm>
            <a:off x="792700" y="2300859"/>
            <a:ext cx="5743248" cy="720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1pPr>
            <a:lvl2pPr indent="2286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2pPr>
            <a:lvl3pPr indent="4572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3pPr>
            <a:lvl4pPr indent="6858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4pPr>
            <a:lvl5pPr indent="9144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a:defRPr/>
            </a:pPr>
            <a:r>
              <a:rPr lang="en-US" altLang="en-US" sz="3200" b="1" dirty="0">
                <a:solidFill>
                  <a:srgbClr val="7A4746"/>
                </a:solidFill>
              </a:rPr>
              <a:t>DEGREE DISTRIBUTION</a:t>
            </a:r>
          </a:p>
        </p:txBody>
      </p:sp>
      <p:sp>
        <p:nvSpPr>
          <p:cNvPr id="18" name="Content Placeholder 3">
            <a:extLst>
              <a:ext uri="{FF2B5EF4-FFF2-40B4-BE49-F238E27FC236}">
                <a16:creationId xmlns:a16="http://schemas.microsoft.com/office/drawing/2014/main" id="{36455FDF-0790-4D44-82D4-F42BB2937E95}"/>
              </a:ext>
            </a:extLst>
          </p:cNvPr>
          <p:cNvSpPr txBox="1">
            <a:spLocks/>
          </p:cNvSpPr>
          <p:nvPr/>
        </p:nvSpPr>
        <p:spPr bwMode="auto">
          <a:xfrm>
            <a:off x="15389552" y="2299831"/>
            <a:ext cx="8537248" cy="720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1pPr>
            <a:lvl2pPr indent="2286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2pPr>
            <a:lvl3pPr indent="4572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3pPr>
            <a:lvl4pPr indent="6858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4pPr>
            <a:lvl5pPr indent="9144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a:defRPr/>
            </a:pPr>
            <a:r>
              <a:rPr lang="en-US" altLang="en-US" sz="3200" b="1" dirty="0">
                <a:solidFill>
                  <a:srgbClr val="7A4746"/>
                </a:solidFill>
              </a:rPr>
              <a:t>CLUSTERING COEFFICIENT DISTRIBUTION</a:t>
            </a:r>
          </a:p>
        </p:txBody>
      </p:sp>
      <p:graphicFrame>
        <p:nvGraphicFramePr>
          <p:cNvPr id="13" name="Chart 12">
            <a:extLst>
              <a:ext uri="{FF2B5EF4-FFF2-40B4-BE49-F238E27FC236}">
                <a16:creationId xmlns:a16="http://schemas.microsoft.com/office/drawing/2014/main" id="{78AC93FB-FDF6-4B49-AD01-6734CD776F7A}"/>
              </a:ext>
            </a:extLst>
          </p:cNvPr>
          <p:cNvGraphicFramePr>
            <a:graphicFrameLocks/>
          </p:cNvGraphicFramePr>
          <p:nvPr>
            <p:extLst>
              <p:ext uri="{D42A27DB-BD31-4B8C-83A1-F6EECF244321}">
                <p14:modId xmlns:p14="http://schemas.microsoft.com/office/powerpoint/2010/main" val="632132594"/>
              </p:ext>
            </p:extLst>
          </p:nvPr>
        </p:nvGraphicFramePr>
        <p:xfrm>
          <a:off x="704960" y="3074473"/>
          <a:ext cx="7843624" cy="44744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0FE6DC9-AD43-40CB-A09B-90DE00AD342F}"/>
              </a:ext>
            </a:extLst>
          </p:cNvPr>
          <p:cNvGraphicFramePr>
            <a:graphicFrameLocks/>
          </p:cNvGraphicFramePr>
          <p:nvPr>
            <p:extLst>
              <p:ext uri="{D42A27DB-BD31-4B8C-83A1-F6EECF244321}">
                <p14:modId xmlns:p14="http://schemas.microsoft.com/office/powerpoint/2010/main" val="139067782"/>
              </p:ext>
            </p:extLst>
          </p:nvPr>
        </p:nvGraphicFramePr>
        <p:xfrm>
          <a:off x="647282" y="7602494"/>
          <a:ext cx="7958979" cy="44352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951A3D3-833C-46DB-A832-479B5BA3451F}"/>
              </a:ext>
            </a:extLst>
          </p:cNvPr>
          <p:cNvGraphicFramePr>
            <a:graphicFrameLocks/>
          </p:cNvGraphicFramePr>
          <p:nvPr>
            <p:extLst>
              <p:ext uri="{D42A27DB-BD31-4B8C-83A1-F6EECF244321}">
                <p14:modId xmlns:p14="http://schemas.microsoft.com/office/powerpoint/2010/main" val="4133874274"/>
              </p:ext>
            </p:extLst>
          </p:nvPr>
        </p:nvGraphicFramePr>
        <p:xfrm>
          <a:off x="15389552" y="3392542"/>
          <a:ext cx="8725343" cy="4789093"/>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1">
            <a:extLst>
              <a:ext uri="{FF2B5EF4-FFF2-40B4-BE49-F238E27FC236}">
                <a16:creationId xmlns:a16="http://schemas.microsoft.com/office/drawing/2014/main" id="{5294D27F-B981-4F55-8703-4A1A9D9C83B3}"/>
              </a:ext>
            </a:extLst>
          </p:cNvPr>
          <p:cNvPicPr>
            <a:picLocks noChangeAspect="1"/>
          </p:cNvPicPr>
          <p:nvPr/>
        </p:nvPicPr>
        <p:blipFill>
          <a:blip r:embed="rId6"/>
          <a:stretch>
            <a:fillRect/>
          </a:stretch>
        </p:blipFill>
        <p:spPr>
          <a:xfrm>
            <a:off x="9469014" y="7122047"/>
            <a:ext cx="5445971" cy="5510420"/>
          </a:xfrm>
          <a:prstGeom prst="rect">
            <a:avLst/>
          </a:prstGeom>
        </p:spPr>
      </p:pic>
    </p:spTree>
    <p:extLst>
      <p:ext uri="{BB962C8B-B14F-4D97-AF65-F5344CB8AC3E}">
        <p14:creationId xmlns:p14="http://schemas.microsoft.com/office/powerpoint/2010/main" val="33021361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75948962-484D-4782-98AE-E4112C575CEE}"/>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8915" name="Rectangle 2">
            <a:extLst>
              <a:ext uri="{FF2B5EF4-FFF2-40B4-BE49-F238E27FC236}">
                <a16:creationId xmlns:a16="http://schemas.microsoft.com/office/drawing/2014/main" id="{981080BC-7267-48A9-B38B-7E383CB4E4F6}"/>
              </a:ext>
            </a:extLst>
          </p:cNvPr>
          <p:cNvSpPr>
            <a:spLocks noGrp="1"/>
          </p:cNvSpPr>
          <p:nvPr>
            <p:ph type="title"/>
          </p:nvPr>
        </p:nvSpPr>
        <p:spPr>
          <a:xfrm>
            <a:off x="1163638" y="482600"/>
            <a:ext cx="20828000" cy="1727200"/>
          </a:xfrm>
        </p:spPr>
        <p:txBody>
          <a:bodyPr anchor="t"/>
          <a:lstStyle/>
          <a:p>
            <a:pPr algn="l" eaLnBrk="1"/>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38916" name="Rectangle 4">
            <a:extLst>
              <a:ext uri="{FF2B5EF4-FFF2-40B4-BE49-F238E27FC236}">
                <a16:creationId xmlns:a16="http://schemas.microsoft.com/office/drawing/2014/main" id="{F706A1C5-AA5F-42B0-B2C1-2DF27BDE8465}"/>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38917" name="Line 14">
            <a:extLst>
              <a:ext uri="{FF2B5EF4-FFF2-40B4-BE49-F238E27FC236}">
                <a16:creationId xmlns:a16="http://schemas.microsoft.com/office/drawing/2014/main" id="{A5D48023-6EF9-4388-849D-E66D47BAA062}"/>
              </a:ext>
            </a:extLst>
          </p:cNvPr>
          <p:cNvSpPr>
            <a:spLocks noChangeShapeType="1"/>
          </p:cNvSpPr>
          <p:nvPr/>
        </p:nvSpPr>
        <p:spPr bwMode="auto">
          <a:xfrm>
            <a:off x="12857163"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38918" name="Picture 11">
            <a:extLst>
              <a:ext uri="{FF2B5EF4-FFF2-40B4-BE49-F238E27FC236}">
                <a16:creationId xmlns:a16="http://schemas.microsoft.com/office/drawing/2014/main" id="{64B9D5DD-0610-4E4C-91ED-78B2A4758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2" y="1089818"/>
            <a:ext cx="11668125" cy="1169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3">
            <a:extLst>
              <a:ext uri="{FF2B5EF4-FFF2-40B4-BE49-F238E27FC236}">
                <a16:creationId xmlns:a16="http://schemas.microsoft.com/office/drawing/2014/main" id="{D018F3F8-F51D-470D-AFA9-A320358D4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0636" y="1089818"/>
            <a:ext cx="10610850" cy="1169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
            <a:extLst>
              <a:ext uri="{FF2B5EF4-FFF2-40B4-BE49-F238E27FC236}">
                <a16:creationId xmlns:a16="http://schemas.microsoft.com/office/drawing/2014/main" id="{5EE6E759-AE49-458C-9507-A408042C7D9C}"/>
              </a:ext>
            </a:extLst>
          </p:cNvPr>
          <p:cNvSpPr>
            <a:spLocks/>
          </p:cNvSpPr>
          <p:nvPr/>
        </p:nvSpPr>
        <p:spPr bwMode="auto">
          <a:xfrm>
            <a:off x="-76200" y="-53974"/>
            <a:ext cx="24536400" cy="927100"/>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3200" b="1" dirty="0">
                <a:solidFill>
                  <a:schemeClr val="tx1"/>
                </a:solidFill>
                <a:latin typeface="Helvetica Light" charset="0"/>
                <a:ea typeface="Helvetica Light" charset="0"/>
                <a:cs typeface="Helvetica Light" charset="0"/>
                <a:sym typeface="Helvetica Light" charset="0"/>
              </a:rPr>
              <a:t>				Jon Snow’s Community										Dany’s Community merging with Jon Snow</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ipe(down)">
                                      <p:cBhvr>
                                        <p:cTn id="7" dur="500"/>
                                        <p:tgtEl>
                                          <p:spTgt spid="38918"/>
                                        </p:tgtEl>
                                      </p:cBhvr>
                                    </p:animEffect>
                                  </p:childTnLst>
                                </p:cTn>
                              </p:par>
                              <p:par>
                                <p:cTn id="8" presetID="22" presetClass="entr" presetSubtype="4" fill="hold" nodeType="withEffect">
                                  <p:stCondLst>
                                    <p:cond delay="0"/>
                                  </p:stCondLst>
                                  <p:childTnLst>
                                    <p:set>
                                      <p:cBhvr>
                                        <p:cTn id="9" dur="1" fill="hold">
                                          <p:stCondLst>
                                            <p:cond delay="0"/>
                                          </p:stCondLst>
                                        </p:cTn>
                                        <p:tgtEl>
                                          <p:spTgt spid="38919"/>
                                        </p:tgtEl>
                                        <p:attrNameLst>
                                          <p:attrName>style.visibility</p:attrName>
                                        </p:attrNameLst>
                                      </p:cBhvr>
                                      <p:to>
                                        <p:strVal val="visible"/>
                                      </p:to>
                                    </p:set>
                                    <p:animEffect transition="in" filter="wipe(down)">
                                      <p:cBhvr>
                                        <p:cTn id="10"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7A389594-BEB6-45A8-B248-B6DF7CC06391}"/>
              </a:ext>
            </a:extLst>
          </p:cNvPr>
          <p:cNvSpPr>
            <a:spLocks/>
          </p:cNvSpPr>
          <p:nvPr/>
        </p:nvSpPr>
        <p:spPr bwMode="auto">
          <a:xfrm>
            <a:off x="-76200" y="-53974"/>
            <a:ext cx="24536400" cy="927100"/>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3200" b="1" dirty="0">
                <a:solidFill>
                  <a:schemeClr val="tx1"/>
                </a:solidFill>
                <a:latin typeface="Helvetica Light" charset="0"/>
                <a:ea typeface="Helvetica Light" charset="0"/>
                <a:cs typeface="Helvetica Light" charset="0"/>
                <a:sym typeface="Helvetica Light" charset="0"/>
              </a:rPr>
              <a:t>				Authority of Tyrion							Authority of Cersei							Hub of Tyrion</a:t>
            </a:r>
          </a:p>
        </p:txBody>
      </p:sp>
      <p:sp>
        <p:nvSpPr>
          <p:cNvPr id="43011" name="Rectangle 2">
            <a:extLst>
              <a:ext uri="{FF2B5EF4-FFF2-40B4-BE49-F238E27FC236}">
                <a16:creationId xmlns:a16="http://schemas.microsoft.com/office/drawing/2014/main" id="{A76DF7FA-1211-49C8-A791-D2F9F2A4AB7F}"/>
              </a:ext>
            </a:extLst>
          </p:cNvPr>
          <p:cNvSpPr>
            <a:spLocks noGrp="1"/>
          </p:cNvSpPr>
          <p:nvPr>
            <p:ph type="title"/>
          </p:nvPr>
        </p:nvSpPr>
        <p:spPr>
          <a:xfrm>
            <a:off x="1163638" y="482600"/>
            <a:ext cx="20828000" cy="1727200"/>
          </a:xfrm>
        </p:spPr>
        <p:txBody>
          <a:bodyPr anchor="t"/>
          <a:lstStyle/>
          <a:p>
            <a:pPr algn="l" eaLnBrk="1"/>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43012" name="Rectangle 4">
            <a:extLst>
              <a:ext uri="{FF2B5EF4-FFF2-40B4-BE49-F238E27FC236}">
                <a16:creationId xmlns:a16="http://schemas.microsoft.com/office/drawing/2014/main" id="{13831A64-4F5D-4781-8E7B-880CC0F28B2B}"/>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0" name="Rectangle 1">
            <a:extLst>
              <a:ext uri="{FF2B5EF4-FFF2-40B4-BE49-F238E27FC236}">
                <a16:creationId xmlns:a16="http://schemas.microsoft.com/office/drawing/2014/main" id="{C089C3BE-7DA8-42BC-88D1-9B218A54FB71}"/>
              </a:ext>
            </a:extLst>
          </p:cNvPr>
          <p:cNvSpPr>
            <a:spLocks/>
          </p:cNvSpPr>
          <p:nvPr/>
        </p:nvSpPr>
        <p:spPr bwMode="auto">
          <a:xfrm>
            <a:off x="0" y="858979"/>
            <a:ext cx="24536400" cy="12126769"/>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endParaRPr lang="en-US" altLang="en-US" sz="3200" b="1" dirty="0">
              <a:solidFill>
                <a:schemeClr val="tx1"/>
              </a:solidFill>
              <a:latin typeface="Helvetica Light" charset="0"/>
              <a:ea typeface="Helvetica Light" charset="0"/>
              <a:cs typeface="Helvetica Light" charset="0"/>
              <a:sym typeface="Helvetica Light" charset="0"/>
            </a:endParaRPr>
          </a:p>
        </p:txBody>
      </p:sp>
      <p:sp>
        <p:nvSpPr>
          <p:cNvPr id="43013" name="Line 14">
            <a:extLst>
              <a:ext uri="{FF2B5EF4-FFF2-40B4-BE49-F238E27FC236}">
                <a16:creationId xmlns:a16="http://schemas.microsoft.com/office/drawing/2014/main" id="{83D1FED8-FC1D-424A-8891-676C7C5896CD}"/>
              </a:ext>
            </a:extLst>
          </p:cNvPr>
          <p:cNvSpPr>
            <a:spLocks noChangeShapeType="1"/>
          </p:cNvSpPr>
          <p:nvPr/>
        </p:nvSpPr>
        <p:spPr bwMode="auto">
          <a:xfrm>
            <a:off x="8764588"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43014" name="Picture 8">
            <a:extLst>
              <a:ext uri="{FF2B5EF4-FFF2-40B4-BE49-F238E27FC236}">
                <a16:creationId xmlns:a16="http://schemas.microsoft.com/office/drawing/2014/main" id="{7880496A-9845-4177-BA21-302CA0A5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73125"/>
            <a:ext cx="8078788" cy="1081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Line 14">
            <a:extLst>
              <a:ext uri="{FF2B5EF4-FFF2-40B4-BE49-F238E27FC236}">
                <a16:creationId xmlns:a16="http://schemas.microsoft.com/office/drawing/2014/main" id="{07F6246B-1DF3-49B4-B97D-F21D03F05690}"/>
              </a:ext>
            </a:extLst>
          </p:cNvPr>
          <p:cNvSpPr>
            <a:spLocks noChangeShapeType="1"/>
          </p:cNvSpPr>
          <p:nvPr/>
        </p:nvSpPr>
        <p:spPr bwMode="auto">
          <a:xfrm>
            <a:off x="17006888" y="-1530350"/>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43016" name="Picture 10">
            <a:extLst>
              <a:ext uri="{FF2B5EF4-FFF2-40B4-BE49-F238E27FC236}">
                <a16:creationId xmlns:a16="http://schemas.microsoft.com/office/drawing/2014/main" id="{4AE1FD2B-CE8C-4919-8A31-DB689B491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6838" y="920750"/>
            <a:ext cx="7888287" cy="1076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14">
            <a:extLst>
              <a:ext uri="{FF2B5EF4-FFF2-40B4-BE49-F238E27FC236}">
                <a16:creationId xmlns:a16="http://schemas.microsoft.com/office/drawing/2014/main" id="{132EAA93-D3F2-43A2-B8DA-31862AA3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6750" y="908050"/>
            <a:ext cx="7207250" cy="1084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3016"/>
                                        </p:tgtEl>
                                        <p:attrNameLst>
                                          <p:attrName>style.visibility</p:attrName>
                                        </p:attrNameLst>
                                      </p:cBhvr>
                                      <p:to>
                                        <p:strVal val="visible"/>
                                      </p:to>
                                    </p:set>
                                    <p:animEffect transition="in" filter="fade">
                                      <p:cBhvr>
                                        <p:cTn id="7" dur="1000"/>
                                        <p:tgtEl>
                                          <p:spTgt spid="43016"/>
                                        </p:tgtEl>
                                      </p:cBhvr>
                                    </p:animEffect>
                                    <p:anim calcmode="lin" valueType="num">
                                      <p:cBhvr>
                                        <p:cTn id="8" dur="1000" fill="hold"/>
                                        <p:tgtEl>
                                          <p:spTgt spid="43016"/>
                                        </p:tgtEl>
                                        <p:attrNameLst>
                                          <p:attrName>ppt_x</p:attrName>
                                        </p:attrNameLst>
                                      </p:cBhvr>
                                      <p:tavLst>
                                        <p:tav tm="0">
                                          <p:val>
                                            <p:strVal val="#ppt_x"/>
                                          </p:val>
                                        </p:tav>
                                        <p:tav tm="100000">
                                          <p:val>
                                            <p:strVal val="#ppt_x"/>
                                          </p:val>
                                        </p:tav>
                                      </p:tavLst>
                                    </p:anim>
                                    <p:anim calcmode="lin" valueType="num">
                                      <p:cBhvr>
                                        <p:cTn id="9" dur="1000" fill="hold"/>
                                        <p:tgtEl>
                                          <p:spTgt spid="430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017"/>
                                        </p:tgtEl>
                                        <p:attrNameLst>
                                          <p:attrName>style.visibility</p:attrName>
                                        </p:attrNameLst>
                                      </p:cBhvr>
                                      <p:to>
                                        <p:strVal val="visible"/>
                                      </p:to>
                                    </p:set>
                                    <p:animEffect transition="in" filter="fade">
                                      <p:cBhvr>
                                        <p:cTn id="12" dur="1000"/>
                                        <p:tgtEl>
                                          <p:spTgt spid="43017"/>
                                        </p:tgtEl>
                                      </p:cBhvr>
                                    </p:animEffect>
                                    <p:anim calcmode="lin" valueType="num">
                                      <p:cBhvr>
                                        <p:cTn id="13" dur="1000" fill="hold"/>
                                        <p:tgtEl>
                                          <p:spTgt spid="43017"/>
                                        </p:tgtEl>
                                        <p:attrNameLst>
                                          <p:attrName>ppt_x</p:attrName>
                                        </p:attrNameLst>
                                      </p:cBhvr>
                                      <p:tavLst>
                                        <p:tav tm="0">
                                          <p:val>
                                            <p:strVal val="#ppt_x"/>
                                          </p:val>
                                        </p:tav>
                                        <p:tav tm="100000">
                                          <p:val>
                                            <p:strVal val="#ppt_x"/>
                                          </p:val>
                                        </p:tav>
                                      </p:tavLst>
                                    </p:anim>
                                    <p:anim calcmode="lin" valueType="num">
                                      <p:cBhvr>
                                        <p:cTn id="14" dur="1000" fill="hold"/>
                                        <p:tgtEl>
                                          <p:spTgt spid="430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91AD-20EF-4BF9-9122-58486A469617}"/>
              </a:ext>
            </a:extLst>
          </p:cNvPr>
          <p:cNvSpPr>
            <a:spLocks noGrp="1"/>
          </p:cNvSpPr>
          <p:nvPr>
            <p:ph type="title"/>
          </p:nvPr>
        </p:nvSpPr>
        <p:spPr/>
        <p:txBody>
          <a:bodyPr/>
          <a:lstStyle/>
          <a:p>
            <a:endParaRPr lang="en-IN" dirty="0"/>
          </a:p>
        </p:txBody>
      </p:sp>
      <p:pic>
        <p:nvPicPr>
          <p:cNvPr id="4" name="Picture 3" descr="A screenshot of a computer&#10;&#10;Description generated with very high confidence">
            <a:extLst>
              <a:ext uri="{FF2B5EF4-FFF2-40B4-BE49-F238E27FC236}">
                <a16:creationId xmlns:a16="http://schemas.microsoft.com/office/drawing/2014/main" id="{69901945-C8FC-4052-8E03-70B0E4726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 y="-1"/>
            <a:ext cx="24418636" cy="13916892"/>
          </a:xfrm>
          <a:prstGeom prst="rect">
            <a:avLst/>
          </a:prstGeom>
          <a:ln w="38100">
            <a:solidFill>
              <a:schemeClr val="tx1"/>
            </a:solidFill>
          </a:ln>
        </p:spPr>
      </p:pic>
      <p:sp>
        <p:nvSpPr>
          <p:cNvPr id="5" name="Rectangle 4">
            <a:extLst>
              <a:ext uri="{FF2B5EF4-FFF2-40B4-BE49-F238E27FC236}">
                <a16:creationId xmlns:a16="http://schemas.microsoft.com/office/drawing/2014/main" id="{DF32226D-73F7-4B5E-82BC-6FCD05B24BD3}"/>
              </a:ext>
            </a:extLst>
          </p:cNvPr>
          <p:cNvSpPr/>
          <p:nvPr/>
        </p:nvSpPr>
        <p:spPr bwMode="auto">
          <a:xfrm>
            <a:off x="0" y="1828800"/>
            <a:ext cx="24079200" cy="2743200"/>
          </a:xfrm>
          <a:prstGeom prst="rect">
            <a:avLst/>
          </a:prstGeom>
          <a:noFill/>
          <a:ln w="38100" cap="flat" cmpd="sng" algn="ctr">
            <a:solidFill>
              <a:srgbClr val="FF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en-IN" sz="5000" i="0" u="none" strike="noStrike" cap="none" normalizeH="0" baseline="0" dirty="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1001236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B52B1BC0-5557-4745-AB13-315738D21A80}"/>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40963" name="Rectangle 2">
            <a:extLst>
              <a:ext uri="{FF2B5EF4-FFF2-40B4-BE49-F238E27FC236}">
                <a16:creationId xmlns:a16="http://schemas.microsoft.com/office/drawing/2014/main" id="{07B6F2BE-CFD9-4E93-871E-573A701FA688}"/>
              </a:ext>
            </a:extLst>
          </p:cNvPr>
          <p:cNvSpPr>
            <a:spLocks noGrp="1"/>
          </p:cNvSpPr>
          <p:nvPr>
            <p:ph type="title"/>
          </p:nvPr>
        </p:nvSpPr>
        <p:spPr>
          <a:xfrm>
            <a:off x="636588" y="482600"/>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Overall (Season 1-7)…</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40964" name="Content Placeholder 3">
            <a:extLst>
              <a:ext uri="{FF2B5EF4-FFF2-40B4-BE49-F238E27FC236}">
                <a16:creationId xmlns:a16="http://schemas.microsoft.com/office/drawing/2014/main" id="{45F7478B-9372-41FD-A849-6674C9122D6A}"/>
              </a:ext>
            </a:extLst>
          </p:cNvPr>
          <p:cNvSpPr>
            <a:spLocks noGrp="1"/>
          </p:cNvSpPr>
          <p:nvPr>
            <p:ph idx="1"/>
          </p:nvPr>
        </p:nvSpPr>
        <p:spPr>
          <a:xfrm>
            <a:off x="252413" y="2209800"/>
            <a:ext cx="11553825" cy="9826625"/>
          </a:xfrm>
        </p:spPr>
        <p:txBody>
          <a:bodyPr/>
          <a:lstStyle/>
          <a:p>
            <a:pPr algn="l" eaLnBrk="1">
              <a:defRPr/>
            </a:pPr>
            <a:r>
              <a:rPr lang="en-IN" altLang="en-US" sz="3600" dirty="0">
                <a:solidFill>
                  <a:schemeClr val="tx1"/>
                </a:solidFill>
                <a:latin typeface="Game of Thrones"/>
              </a:rPr>
              <a:t>A community which was started from the scratch by the key player Danerys and now merging with another community to fight against a common enemy.</a:t>
            </a:r>
          </a:p>
          <a:p>
            <a:pPr algn="l" eaLnBrk="1">
              <a:defRPr/>
            </a:pPr>
            <a:endParaRPr lang="en-IN" altLang="en-US" sz="3600" dirty="0">
              <a:solidFill>
                <a:schemeClr val="tx1"/>
              </a:solidFill>
              <a:latin typeface="Game of Thrones"/>
            </a:endParaRPr>
          </a:p>
          <a:p>
            <a:pPr algn="l" eaLnBrk="1">
              <a:defRPr/>
            </a:pPr>
            <a:r>
              <a:rPr lang="en-IN" altLang="en-US" sz="3600" b="1" i="1" dirty="0">
                <a:solidFill>
                  <a:srgbClr val="000000"/>
                </a:solidFill>
                <a:latin typeface="Game of Thrones"/>
                <a:sym typeface="Helvetica Light" charset="0"/>
              </a:rPr>
              <a:t>Hub:</a:t>
            </a:r>
          </a:p>
          <a:p>
            <a:pPr algn="l" eaLnBrk="1">
              <a:defRPr/>
            </a:pPr>
            <a:r>
              <a:rPr lang="en-IN" altLang="en-US" sz="3600" i="1" dirty="0">
                <a:solidFill>
                  <a:schemeClr val="tx1"/>
                </a:solidFill>
                <a:latin typeface="Game of Thrones"/>
              </a:rPr>
              <a:t>Very evident as </a:t>
            </a:r>
            <a:r>
              <a:rPr lang="en-IN" altLang="en-US" sz="3600" b="1" i="1" dirty="0">
                <a:solidFill>
                  <a:schemeClr val="tx1"/>
                </a:solidFill>
                <a:latin typeface="Game of Thrones"/>
              </a:rPr>
              <a:t>Tyrion</a:t>
            </a:r>
            <a:r>
              <a:rPr lang="en-IN" altLang="en-US" sz="3600" i="1" dirty="0">
                <a:solidFill>
                  <a:schemeClr val="tx1"/>
                </a:solidFill>
                <a:latin typeface="Game of Thrones"/>
              </a:rPr>
              <a:t> is the Major Hub as he knows most of the information and is responsible for inter community contacts.</a:t>
            </a:r>
          </a:p>
          <a:p>
            <a:pPr algn="l" eaLnBrk="1">
              <a:defRPr/>
            </a:pPr>
            <a:endParaRPr lang="en-IN" altLang="en-US" sz="3600" b="1" i="1" dirty="0">
              <a:solidFill>
                <a:srgbClr val="000000"/>
              </a:solidFill>
              <a:latin typeface="Game of Thrones"/>
              <a:sym typeface="Helvetica Light" charset="0"/>
            </a:endParaRPr>
          </a:p>
          <a:p>
            <a:pPr algn="l" eaLnBrk="1">
              <a:defRPr/>
            </a:pPr>
            <a:r>
              <a:rPr lang="en-IN" altLang="en-US" sz="3600" b="1" i="1" dirty="0">
                <a:solidFill>
                  <a:srgbClr val="000000"/>
                </a:solidFill>
                <a:latin typeface="Game of Thrones"/>
                <a:sym typeface="Helvetica Light" charset="0"/>
              </a:rPr>
              <a:t>Authority:</a:t>
            </a:r>
          </a:p>
          <a:p>
            <a:pPr algn="l" eaLnBrk="1">
              <a:defRPr/>
            </a:pPr>
            <a:r>
              <a:rPr lang="en-IN" altLang="en-US" sz="3600" i="1" dirty="0">
                <a:solidFill>
                  <a:schemeClr val="tx1"/>
                </a:solidFill>
                <a:latin typeface="Game of Thrones"/>
              </a:rPr>
              <a:t>Being the queen, </a:t>
            </a:r>
            <a:r>
              <a:rPr lang="en-IN" altLang="en-US" sz="3600" b="1" i="1" dirty="0">
                <a:solidFill>
                  <a:schemeClr val="tx1"/>
                </a:solidFill>
                <a:latin typeface="Game of Thrones"/>
              </a:rPr>
              <a:t>Cersei</a:t>
            </a:r>
            <a:r>
              <a:rPr lang="en-IN" altLang="en-US" sz="3600" i="1" dirty="0">
                <a:solidFill>
                  <a:schemeClr val="tx1"/>
                </a:solidFill>
                <a:latin typeface="Game of Thrones"/>
              </a:rPr>
              <a:t>, can be associated as having the highest authority.</a:t>
            </a:r>
          </a:p>
          <a:p>
            <a:pPr algn="l" eaLnBrk="1">
              <a:defRPr/>
            </a:pPr>
            <a:endParaRPr lang="en-IN" altLang="en-US" sz="3600" dirty="0">
              <a:solidFill>
                <a:schemeClr val="tx1"/>
              </a:solidFill>
              <a:latin typeface="Game of Thrones"/>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Being one of </a:t>
            </a:r>
            <a:r>
              <a:rPr lang="en-IN" altLang="en-US" sz="3600" b="1" i="1" dirty="0">
                <a:solidFill>
                  <a:schemeClr val="tx1"/>
                </a:solidFill>
                <a:latin typeface="Game of Thrones"/>
              </a:rPr>
              <a:t>the key decision maker </a:t>
            </a:r>
            <a:r>
              <a:rPr lang="en-IN" altLang="en-US" sz="3600" i="1" dirty="0">
                <a:solidFill>
                  <a:schemeClr val="tx1"/>
                </a:solidFill>
                <a:latin typeface="Game of Thrones"/>
              </a:rPr>
              <a:t>due to the gathering of data and being a hub </a:t>
            </a:r>
            <a:r>
              <a:rPr lang="en-IN" altLang="en-US" sz="3600" b="1" i="1" dirty="0">
                <a:solidFill>
                  <a:schemeClr val="tx1"/>
                </a:solidFill>
                <a:latin typeface="Game of Thrones"/>
              </a:rPr>
              <a:t>Tyrion is the most important character of the entire story as he has the authority and hub. Besides Tyrion, Jon Snow and Daenerys are the powerful characters in the network to create strong relationship or hatred among houses.</a:t>
            </a:r>
            <a:endParaRPr lang="en-US" altLang="en-US" sz="3600" b="1" i="1" dirty="0">
              <a:solidFill>
                <a:schemeClr val="tx1"/>
              </a:solidFill>
              <a:latin typeface="Game of Thrones"/>
            </a:endParaRPr>
          </a:p>
          <a:p>
            <a:pPr algn="l" eaLnBrk="1">
              <a:defRPr/>
            </a:pPr>
            <a:endParaRPr lang="en-US" altLang="en-US" sz="3600" dirty="0">
              <a:solidFill>
                <a:schemeClr val="tx1"/>
              </a:solidFill>
            </a:endParaRPr>
          </a:p>
          <a:p>
            <a:pPr algn="l" eaLnBrk="1">
              <a:defRPr/>
            </a:pPr>
            <a:endParaRPr lang="en-US" altLang="en-US" sz="7000" b="1" dirty="0">
              <a:solidFill>
                <a:srgbClr val="000000"/>
              </a:solidFill>
              <a:latin typeface="Helvetica Neue" charset="0"/>
              <a:sym typeface="Helvetica Light" charset="0"/>
            </a:endParaRPr>
          </a:p>
        </p:txBody>
      </p:sp>
      <p:sp>
        <p:nvSpPr>
          <p:cNvPr id="40965" name="Rectangle 4">
            <a:extLst>
              <a:ext uri="{FF2B5EF4-FFF2-40B4-BE49-F238E27FC236}">
                <a16:creationId xmlns:a16="http://schemas.microsoft.com/office/drawing/2014/main" id="{E355EC35-F2B1-468D-B99E-E4510CE00145}"/>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40966" name="Line 14">
            <a:extLst>
              <a:ext uri="{FF2B5EF4-FFF2-40B4-BE49-F238E27FC236}">
                <a16:creationId xmlns:a16="http://schemas.microsoft.com/office/drawing/2014/main" id="{ACAA1BFA-285E-45B6-B799-4AB0CAC836E3}"/>
              </a:ext>
            </a:extLst>
          </p:cNvPr>
          <p:cNvSpPr>
            <a:spLocks noChangeShapeType="1"/>
          </p:cNvSpPr>
          <p:nvPr/>
        </p:nvSpPr>
        <p:spPr bwMode="auto">
          <a:xfrm flipH="1">
            <a:off x="12134850" y="2209800"/>
            <a:ext cx="57150" cy="12303125"/>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40967" name="Picture 9">
            <a:extLst>
              <a:ext uri="{FF2B5EF4-FFF2-40B4-BE49-F238E27FC236}">
                <a16:creationId xmlns:a16="http://schemas.microsoft.com/office/drawing/2014/main" id="{29FC4121-7F4C-4EF4-B643-564088934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1263" y="2894013"/>
            <a:ext cx="11047412" cy="879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1427F400-D821-418F-93FB-6448275E7811}"/>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45059" name="Rectangle 2">
            <a:extLst>
              <a:ext uri="{FF2B5EF4-FFF2-40B4-BE49-F238E27FC236}">
                <a16:creationId xmlns:a16="http://schemas.microsoft.com/office/drawing/2014/main" id="{070C596E-ECC7-49B5-9C35-455599D93223}"/>
              </a:ext>
            </a:extLst>
          </p:cNvPr>
          <p:cNvSpPr>
            <a:spLocks noGrp="1"/>
          </p:cNvSpPr>
          <p:nvPr>
            <p:ph type="title"/>
          </p:nvPr>
        </p:nvSpPr>
        <p:spPr>
          <a:xfrm>
            <a:off x="1163638" y="482600"/>
            <a:ext cx="20828000" cy="1727200"/>
          </a:xfrm>
        </p:spPr>
        <p:txBody>
          <a:bodyPr anchor="t"/>
          <a:lstStyle/>
          <a:p>
            <a:pPr algn="l" eaLnBrk="1"/>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45060" name="Rectangle 4">
            <a:extLst>
              <a:ext uri="{FF2B5EF4-FFF2-40B4-BE49-F238E27FC236}">
                <a16:creationId xmlns:a16="http://schemas.microsoft.com/office/drawing/2014/main" id="{BAF3FD19-919D-4506-A11C-12A329639127}"/>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45061" name="Rectangle 2">
            <a:extLst>
              <a:ext uri="{FF2B5EF4-FFF2-40B4-BE49-F238E27FC236}">
                <a16:creationId xmlns:a16="http://schemas.microsoft.com/office/drawing/2014/main" id="{CBBE33DF-C996-4427-92C4-7E18C4613587}"/>
              </a:ext>
            </a:extLst>
          </p:cNvPr>
          <p:cNvSpPr txBox="1">
            <a:spLocks/>
          </p:cNvSpPr>
          <p:nvPr/>
        </p:nvSpPr>
        <p:spPr bwMode="auto">
          <a:xfrm>
            <a:off x="1316038" y="635000"/>
            <a:ext cx="20828000"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Future Scope and Improvements…</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13" name="Content Placeholder 3">
            <a:extLst>
              <a:ext uri="{FF2B5EF4-FFF2-40B4-BE49-F238E27FC236}">
                <a16:creationId xmlns:a16="http://schemas.microsoft.com/office/drawing/2014/main" id="{05499D74-52F6-46DB-B677-977D03EA00C0}"/>
              </a:ext>
            </a:extLst>
          </p:cNvPr>
          <p:cNvSpPr>
            <a:spLocks noGrp="1"/>
          </p:cNvSpPr>
          <p:nvPr>
            <p:ph idx="1"/>
          </p:nvPr>
        </p:nvSpPr>
        <p:spPr>
          <a:xfrm>
            <a:off x="755650" y="3159125"/>
            <a:ext cx="11555413" cy="9826625"/>
          </a:xfrm>
        </p:spPr>
        <p:txBody>
          <a:bodyPr/>
          <a:lstStyle/>
          <a:p>
            <a:pPr marL="571500" indent="-571500" algn="l" eaLnBrk="1">
              <a:buFont typeface="Arial" panose="020B0604020202020204" pitchFamily="34" charset="0"/>
              <a:buChar char="•"/>
              <a:defRPr/>
            </a:pPr>
            <a:r>
              <a:rPr lang="en-IN" altLang="en-US" sz="3600" dirty="0">
                <a:solidFill>
                  <a:schemeClr val="tx1"/>
                </a:solidFill>
                <a:latin typeface="Game of Thrones"/>
              </a:rPr>
              <a:t>Game of thrones is a mysterious story with huge hidden, complex and shocking relationship and network. The relationships can be understood if we collect more data.</a:t>
            </a:r>
          </a:p>
          <a:p>
            <a:pPr marL="571500" indent="-571500" algn="l" eaLnBrk="1">
              <a:buFont typeface="Arial" panose="020B0604020202020204" pitchFamily="34" charset="0"/>
              <a:buChar char="•"/>
              <a:defRPr/>
            </a:pPr>
            <a:endParaRPr lang="en-IN" altLang="en-US" sz="3600" b="1" i="1" dirty="0">
              <a:solidFill>
                <a:schemeClr val="tx1"/>
              </a:solidFill>
              <a:latin typeface="Game of Thrones"/>
            </a:endParaRPr>
          </a:p>
          <a:p>
            <a:pPr marL="571500" indent="-571500" algn="l" eaLnBrk="1">
              <a:buFont typeface="Arial" panose="020B0604020202020204" pitchFamily="34" charset="0"/>
              <a:buChar char="•"/>
              <a:defRPr/>
            </a:pPr>
            <a:r>
              <a:rPr lang="en-IN" altLang="en-US" sz="3600" dirty="0">
                <a:solidFill>
                  <a:schemeClr val="tx1"/>
                </a:solidFill>
                <a:latin typeface="Game of Thrones"/>
              </a:rPr>
              <a:t>The Hub and the authority gives us the overview of where the power and control lies in the story, using that we can leverage on battle prediction in the upcoming story.</a:t>
            </a:r>
          </a:p>
          <a:p>
            <a:pPr marL="571500" indent="-571500" algn="l" eaLnBrk="1">
              <a:buFont typeface="Arial" panose="020B0604020202020204" pitchFamily="34" charset="0"/>
              <a:buChar char="•"/>
              <a:defRPr/>
            </a:pPr>
            <a:endParaRPr lang="en-IN" altLang="en-US" sz="3600" dirty="0">
              <a:solidFill>
                <a:schemeClr val="tx1"/>
              </a:solidFill>
              <a:latin typeface="Game of Thrones"/>
            </a:endParaRPr>
          </a:p>
          <a:p>
            <a:pPr marL="571500" indent="-571500" algn="l" eaLnBrk="1">
              <a:buFont typeface="Arial" panose="020B0604020202020204" pitchFamily="34" charset="0"/>
              <a:buChar char="•"/>
              <a:defRPr/>
            </a:pPr>
            <a:r>
              <a:rPr lang="en-IN" altLang="en-US" sz="3600" dirty="0">
                <a:solidFill>
                  <a:schemeClr val="tx1"/>
                </a:solidFill>
                <a:latin typeface="Game of Thrones"/>
              </a:rPr>
              <a:t>Using advance machine learning algorithms like Deep learning we can also predict the death of characters in the story as Game of thrones has lot of unpredictable character deaths.</a:t>
            </a:r>
          </a:p>
          <a:p>
            <a:pPr marL="571500" indent="-571500" algn="l" eaLnBrk="1">
              <a:buFont typeface="Arial" panose="020B0604020202020204" pitchFamily="34" charset="0"/>
              <a:buChar char="•"/>
              <a:defRPr/>
            </a:pPr>
            <a:r>
              <a:rPr lang="en-IN" altLang="en-US" sz="3600" dirty="0">
                <a:solidFill>
                  <a:schemeClr val="tx1"/>
                </a:solidFill>
                <a:latin typeface="Game of Thrones"/>
              </a:rPr>
              <a:t>Game of thrones is a long story and using graph network we can communicate the story effectively and shortly.</a:t>
            </a:r>
          </a:p>
          <a:p>
            <a:pPr marL="571500" indent="-571500" algn="l" eaLnBrk="1">
              <a:buFont typeface="Arial" panose="020B0604020202020204" pitchFamily="34" charset="0"/>
              <a:buChar char="•"/>
              <a:defRPr/>
            </a:pPr>
            <a:endParaRPr lang="en-IN" altLang="en-US" sz="3600" dirty="0">
              <a:solidFill>
                <a:schemeClr val="tx1"/>
              </a:solidFill>
            </a:endParaRPr>
          </a:p>
          <a:p>
            <a:pPr algn="l" eaLnBrk="1">
              <a:defRPr/>
            </a:pPr>
            <a:endParaRPr lang="en-US" altLang="en-US" sz="3600" dirty="0">
              <a:solidFill>
                <a:schemeClr val="tx1"/>
              </a:solidFill>
            </a:endParaRPr>
          </a:p>
          <a:p>
            <a:pPr algn="l" eaLnBrk="1">
              <a:defRPr/>
            </a:pPr>
            <a:endParaRPr lang="en-US" altLang="en-US" sz="3600" dirty="0">
              <a:solidFill>
                <a:schemeClr val="tx1"/>
              </a:solidFill>
            </a:endParaRPr>
          </a:p>
          <a:p>
            <a:pPr algn="l" eaLnBrk="1">
              <a:defRPr/>
            </a:pPr>
            <a:endParaRPr lang="en-US" altLang="en-US" sz="7000" b="1" dirty="0">
              <a:solidFill>
                <a:srgbClr val="000000"/>
              </a:solidFill>
              <a:latin typeface="Helvetica Neue" charset="0"/>
              <a:sym typeface="Helvetica Light" charset="0"/>
            </a:endParaRPr>
          </a:p>
        </p:txBody>
      </p:sp>
      <p:pic>
        <p:nvPicPr>
          <p:cNvPr id="45063" name="Picture 6" descr="http://www.casinobedava.com/wp-content/uploads/sites/10031/2015/02/game-of-thrones-microgaming-slot-oyunu.png">
            <a:hlinkClick r:id="rId3"/>
            <a:extLst>
              <a:ext uri="{FF2B5EF4-FFF2-40B4-BE49-F238E27FC236}">
                <a16:creationId xmlns:a16="http://schemas.microsoft.com/office/drawing/2014/main" id="{DF2D1E3B-6361-482B-BF9B-195951952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6813" y="3281363"/>
            <a:ext cx="903605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descr="Generated button">
            <a:extLst>
              <a:ext uri="{FF2B5EF4-FFF2-40B4-BE49-F238E27FC236}">
                <a16:creationId xmlns:a16="http://schemas.microsoft.com/office/drawing/2014/main" id="{5AABF075-9B88-4CF2-A49F-D64E74E55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87800" y="10137775"/>
            <a:ext cx="6221413" cy="136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Line 2">
            <a:extLst>
              <a:ext uri="{FF2B5EF4-FFF2-40B4-BE49-F238E27FC236}">
                <a16:creationId xmlns:a16="http://schemas.microsoft.com/office/drawing/2014/main" id="{A754B144-15A1-4B36-80A7-109F42B34AFE}"/>
              </a:ext>
            </a:extLst>
          </p:cNvPr>
          <p:cNvSpPr>
            <a:spLocks noChangeShapeType="1"/>
          </p:cNvSpPr>
          <p:nvPr/>
        </p:nvSpPr>
        <p:spPr bwMode="auto">
          <a:xfrm flipH="1">
            <a:off x="6084888" y="84138"/>
            <a:ext cx="0" cy="14514512"/>
          </a:xfrm>
          <a:prstGeom prst="line">
            <a:avLst/>
          </a:prstGeom>
          <a:noFill/>
          <a:ln w="25400" cap="rnd">
            <a:solidFill>
              <a:srgbClr val="E3992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47112" name="Picture 8" descr="Image result for winter has come game of thrones wallpaper">
            <a:extLst>
              <a:ext uri="{FF2B5EF4-FFF2-40B4-BE49-F238E27FC236}">
                <a16:creationId xmlns:a16="http://schemas.microsoft.com/office/drawing/2014/main" id="{40464456-87F2-40ED-9082-A0FA8591C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
            <a:ext cx="24460200" cy="13758863"/>
          </a:xfrm>
          <a:prstGeom prst="rect">
            <a:avLst/>
          </a:prstGeom>
          <a:noFill/>
          <a:extLst>
            <a:ext uri="{909E8E84-426E-40DD-AFC4-6F175D3DCCD1}">
              <a14:hiddenFill xmlns:a14="http://schemas.microsoft.com/office/drawing/2010/main">
                <a:solidFill>
                  <a:srgbClr val="FFFFFF"/>
                </a:solidFill>
              </a14:hiddenFill>
            </a:ext>
          </a:extLst>
        </p:spPr>
      </p:pic>
      <p:pic>
        <p:nvPicPr>
          <p:cNvPr id="47114" name="Picture 10" descr="Image result for winter has come game of thrones wallpaper">
            <a:extLst>
              <a:ext uri="{FF2B5EF4-FFF2-40B4-BE49-F238E27FC236}">
                <a16:creationId xmlns:a16="http://schemas.microsoft.com/office/drawing/2014/main" id="{9FC4606F-C044-4470-A045-98E3A9573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6065"/>
            <a:ext cx="24419796" cy="13736135"/>
          </a:xfrm>
          <a:prstGeom prst="rect">
            <a:avLst/>
          </a:prstGeom>
          <a:noFill/>
          <a:extLst>
            <a:ext uri="{909E8E84-426E-40DD-AFC4-6F175D3DCCD1}">
              <a14:hiddenFill xmlns:a14="http://schemas.microsoft.com/office/drawing/2010/main">
                <a:solidFill>
                  <a:srgbClr val="FFFFFF"/>
                </a:solidFill>
              </a14:hiddenFill>
            </a:ext>
          </a:extLst>
        </p:spPr>
      </p:pic>
      <p:pic>
        <p:nvPicPr>
          <p:cNvPr id="47116" name="Picture 12" descr="Related image">
            <a:extLst>
              <a:ext uri="{FF2B5EF4-FFF2-40B4-BE49-F238E27FC236}">
                <a16:creationId xmlns:a16="http://schemas.microsoft.com/office/drawing/2014/main" id="{CFC09652-988E-490D-B510-918B04B8A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0"/>
            <a:ext cx="24419796" cy="1373613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a:extLst>
              <a:ext uri="{FF2B5EF4-FFF2-40B4-BE49-F238E27FC236}">
                <a16:creationId xmlns:a16="http://schemas.microsoft.com/office/drawing/2014/main" id="{57A5E66C-4DF0-4E97-B539-2AE904A978FF}"/>
              </a:ext>
            </a:extLst>
          </p:cNvPr>
          <p:cNvSpPr>
            <a:spLocks/>
          </p:cNvSpPr>
          <p:nvPr/>
        </p:nvSpPr>
        <p:spPr bwMode="auto">
          <a:xfrm>
            <a:off x="18973800" y="8839200"/>
            <a:ext cx="5177273" cy="17256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600" y="21600"/>
                </a:lnTo>
                <a:lnTo>
                  <a:pt x="21600" y="7647"/>
                </a:lnTo>
                <a:lnTo>
                  <a:pt x="19324" y="0"/>
                </a:lnTo>
                <a:lnTo>
                  <a:pt x="0" y="0"/>
                </a:lnTo>
                <a:close/>
              </a:path>
            </a:pathLst>
          </a:custGeom>
          <a:solidFill>
            <a:srgbClr val="981200"/>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en-IN" sz="6000" b="1" dirty="0">
                <a:solidFill>
                  <a:schemeClr val="bg1"/>
                </a:solidFill>
              </a:rPr>
              <a:t>BEWARE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1">
            <a:extLst>
              <a:ext uri="{FF2B5EF4-FFF2-40B4-BE49-F238E27FC236}">
                <a16:creationId xmlns:a16="http://schemas.microsoft.com/office/drawing/2014/main" id="{9E4B3197-19FC-478D-AF39-94C4B2EE7F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 y="0"/>
            <a:ext cx="24587200" cy="142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1" name="AutoShape 2">
            <a:extLst>
              <a:ext uri="{FF2B5EF4-FFF2-40B4-BE49-F238E27FC236}">
                <a16:creationId xmlns:a16="http://schemas.microsoft.com/office/drawing/2014/main" id="{37B1B288-C92F-432B-877B-E8DB82B808EE}"/>
              </a:ext>
            </a:extLst>
          </p:cNvPr>
          <p:cNvSpPr>
            <a:spLocks/>
          </p:cNvSpPr>
          <p:nvPr/>
        </p:nvSpPr>
        <p:spPr bwMode="auto">
          <a:xfrm>
            <a:off x="481013" y="11277600"/>
            <a:ext cx="12017375" cy="17256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600" y="21600"/>
                </a:lnTo>
                <a:lnTo>
                  <a:pt x="21600" y="7647"/>
                </a:lnTo>
                <a:lnTo>
                  <a:pt x="19324" y="0"/>
                </a:lnTo>
                <a:lnTo>
                  <a:pt x="0" y="0"/>
                </a:lnTo>
                <a:close/>
              </a:path>
            </a:pathLst>
          </a:custGeom>
          <a:solidFill>
            <a:srgbClr val="981200"/>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
        <p:nvSpPr>
          <p:cNvPr id="48132" name="Rectangle 3">
            <a:extLst>
              <a:ext uri="{FF2B5EF4-FFF2-40B4-BE49-F238E27FC236}">
                <a16:creationId xmlns:a16="http://schemas.microsoft.com/office/drawing/2014/main" id="{85F9B9E5-62A1-4BBC-ABAE-3D4084D17E6F}"/>
              </a:ext>
            </a:extLst>
          </p:cNvPr>
          <p:cNvSpPr>
            <a:spLocks/>
          </p:cNvSpPr>
          <p:nvPr/>
        </p:nvSpPr>
        <p:spPr bwMode="auto">
          <a:xfrm>
            <a:off x="838200" y="11779250"/>
            <a:ext cx="9934575"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709613">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defTabSz="709613">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defTabSz="709613">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defTabSz="709613">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defTabSz="709613">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709613"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709613"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709613"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709613"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algn="l" eaLnBrk="1"/>
            <a:r>
              <a:rPr lang="en-US" altLang="en-US" sz="5100" b="1" dirty="0">
                <a:latin typeface="Helvetica Neue Light" charset="0"/>
                <a:ea typeface="Helvetica Neue Light" charset="0"/>
                <a:cs typeface="Helvetica Neue Light" charset="0"/>
                <a:sym typeface="Helvetica Neue Light" charset="0"/>
              </a:rPr>
              <a:t>THANK YOU</a:t>
            </a:r>
            <a:endParaRPr lang="en-US" altLang="en-US" sz="1800" b="1" dirty="0">
              <a:solidFill>
                <a:srgbClr val="000000"/>
              </a:solidFill>
              <a:latin typeface="Helvetica Neue Light" charset="0"/>
              <a:ea typeface="Helvetica Neue Light" charset="0"/>
              <a:cs typeface="Helvetica Neue Light" charset="0"/>
              <a:sym typeface="Helvetica Neue Light"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F40183DD-5452-4EB3-AAAF-7C00AF2C2BCF}"/>
              </a:ext>
            </a:extLst>
          </p:cNvPr>
          <p:cNvSpPr>
            <a:spLocks/>
          </p:cNvSpPr>
          <p:nvPr/>
        </p:nvSpPr>
        <p:spPr bwMode="auto">
          <a:xfrm>
            <a:off x="0" y="-69850"/>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6147" name="Rectangle 2">
            <a:extLst>
              <a:ext uri="{FF2B5EF4-FFF2-40B4-BE49-F238E27FC236}">
                <a16:creationId xmlns:a16="http://schemas.microsoft.com/office/drawing/2014/main" id="{B44EF15B-1D37-4E65-869E-B84AAF80A4FB}"/>
              </a:ext>
            </a:extLst>
          </p:cNvPr>
          <p:cNvSpPr>
            <a:spLocks noGrp="1"/>
          </p:cNvSpPr>
          <p:nvPr>
            <p:ph type="title"/>
          </p:nvPr>
        </p:nvSpPr>
        <p:spPr>
          <a:xfrm>
            <a:off x="1163638" y="482600"/>
            <a:ext cx="20828000" cy="1727200"/>
          </a:xfrm>
        </p:spPr>
        <p:txBody>
          <a:bodyPr anchor="t"/>
          <a:lstStyle/>
          <a:p>
            <a:pPr algn="l" eaLnBrk="1"/>
            <a:r>
              <a:rPr lang="en-US" altLang="en-US" sz="9600" dirty="0">
                <a:solidFill>
                  <a:srgbClr val="981200"/>
                </a:solidFill>
                <a:latin typeface="Garamond Antiqua" charset="0"/>
                <a:sym typeface="Garamond Antiqua" charset="0"/>
              </a:rPr>
              <a:t>Story….</a:t>
            </a:r>
            <a:r>
              <a:rPr lang="en-US" altLang="en-US" sz="9600" dirty="0">
                <a:solidFill>
                  <a:srgbClr val="981200"/>
                </a:solidFill>
                <a:latin typeface="Game of Thrones" pitchFamily="2" charset="0"/>
                <a:ea typeface="Garamond Antiqua" charset="0"/>
                <a:cs typeface="Garamond Antiqua" charset="0"/>
                <a:sym typeface="Garamond Antiqua" charset="0"/>
              </a:rPr>
              <a:t>	</a:t>
            </a:r>
            <a:endParaRPr lang="en-US" altLang="en-US" sz="1800" dirty="0">
              <a:solidFill>
                <a:srgbClr val="000000"/>
              </a:solidFill>
              <a:latin typeface="Game of Thrones" pitchFamily="2" charset="0"/>
              <a:ea typeface="Helvetica Neue" charset="0"/>
              <a:cs typeface="Helvetica Neue" charset="0"/>
              <a:sym typeface="Helvetica Neue" charset="0"/>
            </a:endParaRPr>
          </a:p>
        </p:txBody>
      </p:sp>
      <p:sp>
        <p:nvSpPr>
          <p:cNvPr id="6148" name="Content Placeholder 3">
            <a:extLst>
              <a:ext uri="{FF2B5EF4-FFF2-40B4-BE49-F238E27FC236}">
                <a16:creationId xmlns:a16="http://schemas.microsoft.com/office/drawing/2014/main" id="{92E701A2-7C65-412F-BE5E-9A0447D9936D}"/>
              </a:ext>
            </a:extLst>
          </p:cNvPr>
          <p:cNvSpPr>
            <a:spLocks noGrp="1"/>
          </p:cNvSpPr>
          <p:nvPr>
            <p:ph idx="1"/>
          </p:nvPr>
        </p:nvSpPr>
        <p:spPr>
          <a:xfrm>
            <a:off x="636588" y="2746375"/>
            <a:ext cx="23823612" cy="2511425"/>
          </a:xfrm>
        </p:spPr>
        <p:txBody>
          <a:bodyPr/>
          <a:lstStyle/>
          <a:p>
            <a:pPr algn="l" eaLnBrk="1">
              <a:defRPr/>
            </a:pPr>
            <a:r>
              <a:rPr lang="en-US" altLang="en-US" sz="7200" dirty="0">
                <a:solidFill>
                  <a:srgbClr val="981200"/>
                </a:solidFill>
                <a:latin typeface="Game of Thrones" panose="02000500000000000000"/>
                <a:ea typeface="+mj-ea"/>
                <a:cs typeface="+mj-cs"/>
                <a:sym typeface="Helvetica Neue Light" charset="0"/>
                <a:hlinkClick r:id="rId3"/>
              </a:rPr>
              <a:t>https://prezi.com/ky1i0bartnbx/game-of-thrones/</a:t>
            </a:r>
            <a:endParaRPr lang="en-US" altLang="en-US" sz="7200" dirty="0">
              <a:solidFill>
                <a:srgbClr val="981200"/>
              </a:solidFill>
              <a:latin typeface="Game of Thrones" panose="02000500000000000000"/>
              <a:ea typeface="+mj-ea"/>
              <a:cs typeface="+mj-cs"/>
              <a:sym typeface="Helvetica Neue Light" charset="0"/>
            </a:endParaRPr>
          </a:p>
        </p:txBody>
      </p:sp>
      <p:sp>
        <p:nvSpPr>
          <p:cNvPr id="6149" name="Rectangle 4">
            <a:extLst>
              <a:ext uri="{FF2B5EF4-FFF2-40B4-BE49-F238E27FC236}">
                <a16:creationId xmlns:a16="http://schemas.microsoft.com/office/drawing/2014/main" id="{BF2C5A54-B610-43CC-9738-F937C4E8631F}"/>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pic>
        <p:nvPicPr>
          <p:cNvPr id="6150" name="Picture 2">
            <a:extLst>
              <a:ext uri="{FF2B5EF4-FFF2-40B4-BE49-F238E27FC236}">
                <a16:creationId xmlns:a16="http://schemas.microsoft.com/office/drawing/2014/main" id="{F8810DA5-10E9-4DAE-8EEC-3B99DCD3A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8" y="4694238"/>
            <a:ext cx="10799762"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3">
            <a:extLst>
              <a:ext uri="{FF2B5EF4-FFF2-40B4-BE49-F238E27FC236}">
                <a16:creationId xmlns:a16="http://schemas.microsoft.com/office/drawing/2014/main" id="{91F4B561-6BE5-4495-AAD9-6381154A4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550" y="4724400"/>
            <a:ext cx="107997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4">
            <a:extLst>
              <a:ext uri="{FF2B5EF4-FFF2-40B4-BE49-F238E27FC236}">
                <a16:creationId xmlns:a16="http://schemas.microsoft.com/office/drawing/2014/main" id="{EEC6799B-4783-4241-9CC5-489A56452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88" y="6580188"/>
            <a:ext cx="10799762"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5">
            <a:extLst>
              <a:ext uri="{FF2B5EF4-FFF2-40B4-BE49-F238E27FC236}">
                <a16:creationId xmlns:a16="http://schemas.microsoft.com/office/drawing/2014/main" id="{9C416927-16E1-464F-808F-F04CAEC596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66550" y="6376988"/>
            <a:ext cx="10799763"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6">
            <a:extLst>
              <a:ext uri="{FF2B5EF4-FFF2-40B4-BE49-F238E27FC236}">
                <a16:creationId xmlns:a16="http://schemas.microsoft.com/office/drawing/2014/main" id="{97715A4F-8D1B-437C-8BF3-C9B1A45034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88" y="8356600"/>
            <a:ext cx="10799762"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7">
            <a:extLst>
              <a:ext uri="{FF2B5EF4-FFF2-40B4-BE49-F238E27FC236}">
                <a16:creationId xmlns:a16="http://schemas.microsoft.com/office/drawing/2014/main" id="{981D6D32-4296-4599-B31B-FE37245C7A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66550" y="8066088"/>
            <a:ext cx="10799763"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9">
            <a:extLst>
              <a:ext uri="{FF2B5EF4-FFF2-40B4-BE49-F238E27FC236}">
                <a16:creationId xmlns:a16="http://schemas.microsoft.com/office/drawing/2014/main" id="{10CA8901-B008-47E7-9CD9-F8AB974AC3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10446545"/>
            <a:ext cx="1080135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3">
            <a:extLst>
              <a:ext uri="{FF2B5EF4-FFF2-40B4-BE49-F238E27FC236}">
                <a16:creationId xmlns:a16="http://schemas.microsoft.com/office/drawing/2014/main" id="{36F1A7AA-4E17-4E71-83B0-B224B1B49B93}"/>
              </a:ext>
            </a:extLst>
          </p:cNvPr>
          <p:cNvSpPr txBox="1">
            <a:spLocks/>
          </p:cNvSpPr>
          <p:nvPr/>
        </p:nvSpPr>
        <p:spPr bwMode="auto">
          <a:xfrm>
            <a:off x="14097000" y="10702132"/>
            <a:ext cx="8469313" cy="251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1pPr>
            <a:lvl2pPr indent="2286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2pPr>
            <a:lvl3pPr indent="4572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3pPr>
            <a:lvl4pPr indent="6858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4pPr>
            <a:lvl5pPr indent="914400" algn="ctr" defTabSz="825500" rtl="0" eaLnBrk="0" fontAlgn="base" hangingPunct="0">
              <a:spcBef>
                <a:spcPct val="0"/>
              </a:spcBef>
              <a:spcAft>
                <a:spcPct val="0"/>
              </a:spcAft>
              <a:defRPr sz="4400" kern="1200">
                <a:solidFill>
                  <a:srgbClr val="FFFFFF"/>
                </a:solidFill>
                <a:latin typeface="+mn-lt"/>
                <a:ea typeface="+mn-ea"/>
                <a:cs typeface="+mn-cs"/>
                <a:sym typeface="Helvetica Neue Thi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a:defRPr/>
            </a:pPr>
            <a:r>
              <a:rPr lang="en-US" altLang="en-US" sz="7200" dirty="0">
                <a:solidFill>
                  <a:srgbClr val="981200"/>
                </a:solidFill>
                <a:latin typeface="Game of Thrones" panose="02000500000000000000"/>
                <a:ea typeface="+mj-ea"/>
                <a:cs typeface="+mj-cs"/>
                <a:sym typeface="Helvetica Neue Light" charset="0"/>
              </a:rPr>
              <a:t>Graph mining tool: Gephi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A21337DD-EFDB-496C-8A2A-7A5AA321E334}"/>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8195" name="Rectangle 2">
            <a:extLst>
              <a:ext uri="{FF2B5EF4-FFF2-40B4-BE49-F238E27FC236}">
                <a16:creationId xmlns:a16="http://schemas.microsoft.com/office/drawing/2014/main" id="{B1C53AD3-C483-4607-89F9-B8E5576793CE}"/>
              </a:ext>
            </a:extLst>
          </p:cNvPr>
          <p:cNvSpPr>
            <a:spLocks noGrp="1"/>
          </p:cNvSpPr>
          <p:nvPr>
            <p:ph type="title"/>
          </p:nvPr>
        </p:nvSpPr>
        <p:spPr>
          <a:xfrm>
            <a:off x="636588" y="463550"/>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0…</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8196" name="Content Placeholder 3">
            <a:extLst>
              <a:ext uri="{FF2B5EF4-FFF2-40B4-BE49-F238E27FC236}">
                <a16:creationId xmlns:a16="http://schemas.microsoft.com/office/drawing/2014/main" id="{F8DEC53F-5351-44C9-A2D3-7D8CAC7D2116}"/>
              </a:ext>
            </a:extLst>
          </p:cNvPr>
          <p:cNvSpPr>
            <a:spLocks noGrp="1"/>
          </p:cNvSpPr>
          <p:nvPr>
            <p:ph idx="1"/>
          </p:nvPr>
        </p:nvSpPr>
        <p:spPr>
          <a:xfrm>
            <a:off x="636588" y="2708275"/>
            <a:ext cx="12220575" cy="9826625"/>
          </a:xfrm>
        </p:spPr>
        <p:txBody>
          <a:bodyPr/>
          <a:lstStyle/>
          <a:p>
            <a:pPr algn="l" eaLnBrk="1"/>
            <a:r>
              <a:rPr lang="en-IN" altLang="en-US" sz="3600" dirty="0">
                <a:solidFill>
                  <a:schemeClr val="tx1"/>
                </a:solidFill>
                <a:latin typeface="Game of Thrones" pitchFamily="2" charset="0"/>
              </a:rPr>
              <a:t>Average Degree: 1.364</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Density: 0.010</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Diameter: 6</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Path length: 2.1796875</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Average Clustering Coefficient: 0.177</a:t>
            </a:r>
          </a:p>
          <a:p>
            <a:pPr algn="l" eaLnBrk="1"/>
            <a:endParaRPr lang="en-IN" altLang="en-US" sz="3600" dirty="0">
              <a:solidFill>
                <a:schemeClr val="tx1"/>
              </a:solidFill>
              <a:latin typeface="Game of Thrones" pitchFamily="2" charset="0"/>
            </a:endParaRPr>
          </a:p>
          <a:p>
            <a:pPr algn="l" eaLnBrk="1"/>
            <a:r>
              <a:rPr lang="en-IN" altLang="en-US" sz="3600" b="1" dirty="0">
                <a:solidFill>
                  <a:schemeClr val="tx1"/>
                </a:solidFill>
                <a:latin typeface="Game of Thrones" pitchFamily="2" charset="0"/>
              </a:rPr>
              <a:t>11</a:t>
            </a:r>
            <a:r>
              <a:rPr lang="en-IN" altLang="en-US" sz="3600" dirty="0">
                <a:solidFill>
                  <a:schemeClr val="tx1"/>
                </a:solidFill>
                <a:latin typeface="Game of Thrones" pitchFamily="2" charset="0"/>
              </a:rPr>
              <a:t> major coherent communities have been identified.</a:t>
            </a:r>
            <a:endParaRPr lang="en-US" altLang="en-US" sz="3600" dirty="0">
              <a:solidFill>
                <a:schemeClr val="tx1"/>
              </a:solidFill>
              <a:latin typeface="Game of Thrones" pitchFamily="2" charset="0"/>
            </a:endParaRPr>
          </a:p>
          <a:p>
            <a:pPr algn="l" eaLnBrk="1"/>
            <a:r>
              <a:rPr lang="en-IN" altLang="en-US" sz="3600" dirty="0">
                <a:solidFill>
                  <a:schemeClr val="tx1"/>
                </a:solidFill>
                <a:latin typeface="Game of Thrones" pitchFamily="2" charset="0"/>
              </a:rPr>
              <a:t>Topmost:</a:t>
            </a:r>
            <a:r>
              <a:rPr lang="en-IN" altLang="en-US" sz="3600" b="1" dirty="0">
                <a:solidFill>
                  <a:schemeClr val="tx1"/>
                </a:solidFill>
                <a:latin typeface="Game of Thrones" pitchFamily="2" charset="0"/>
              </a:rPr>
              <a:t> Lannisters, Starks, Targaryens, Tyrells, Direwolfs &amp; etc.</a:t>
            </a:r>
          </a:p>
          <a:p>
            <a:pPr algn="l" eaLnBrk="1"/>
            <a:endParaRPr lang="en-US" altLang="en-US" sz="3600" dirty="0">
              <a:solidFill>
                <a:schemeClr val="tx1"/>
              </a:solidFill>
              <a:latin typeface="Game of Thrones" pitchFamily="2" charset="0"/>
            </a:endParaRPr>
          </a:p>
          <a:p>
            <a:pPr algn="l" eaLnBrk="1"/>
            <a:r>
              <a:rPr lang="en-GB" altLang="en-US" sz="3600" dirty="0">
                <a:solidFill>
                  <a:schemeClr val="tx1"/>
                </a:solidFill>
                <a:latin typeface="Game of Thrones" pitchFamily="2" charset="0"/>
              </a:rPr>
              <a:t>The clustering coefficient is a measure of an "</a:t>
            </a:r>
            <a:r>
              <a:rPr lang="en-GB" altLang="en-US" sz="3600" dirty="0">
                <a:solidFill>
                  <a:schemeClr val="tx1"/>
                </a:solidFill>
                <a:latin typeface="Game of Thrones" panose="02000500000000000000"/>
              </a:rPr>
              <a:t>all-my-friends-know-each-other" property. This is sometimes described as the friends of my friends are my friends</a:t>
            </a:r>
            <a:endParaRPr lang="en-US" altLang="en-US" sz="3600" dirty="0">
              <a:solidFill>
                <a:schemeClr val="tx1"/>
              </a:solidFill>
              <a:latin typeface="Game of Thrones" panose="02000500000000000000"/>
            </a:endParaRPr>
          </a:p>
          <a:p>
            <a:pPr algn="l" eaLnBrk="1"/>
            <a:endParaRPr lang="en-GB" altLang="en-US" sz="3600" dirty="0">
              <a:solidFill>
                <a:schemeClr val="tx1"/>
              </a:solidFill>
              <a:latin typeface="Game of Thrones" pitchFamily="2" charset="0"/>
            </a:endParaRPr>
          </a:p>
          <a:p>
            <a:pPr algn="l" eaLnBrk="1"/>
            <a:r>
              <a:rPr lang="en-GB" altLang="en-US" sz="3600" dirty="0">
                <a:solidFill>
                  <a:schemeClr val="tx1"/>
                </a:solidFill>
                <a:latin typeface="Game of Thrones" pitchFamily="2" charset="0"/>
              </a:rPr>
              <a:t>Initially, there was peace and no chaos or separation .All houses lived in harmony. The clustering coefficient was higher compared to the overall scenario and the other seasons.</a:t>
            </a:r>
          </a:p>
          <a:p>
            <a:pPr algn="l" eaLnBrk="1"/>
            <a:endParaRPr lang="en-US" altLang="en-US" sz="3600" dirty="0"/>
          </a:p>
        </p:txBody>
      </p:sp>
      <p:sp>
        <p:nvSpPr>
          <p:cNvPr id="8197" name="Rectangle 4">
            <a:extLst>
              <a:ext uri="{FF2B5EF4-FFF2-40B4-BE49-F238E27FC236}">
                <a16:creationId xmlns:a16="http://schemas.microsoft.com/office/drawing/2014/main" id="{05629A4A-1FE2-413A-AE8D-C36D75827D82}"/>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8198" name="Line 14">
            <a:extLst>
              <a:ext uri="{FF2B5EF4-FFF2-40B4-BE49-F238E27FC236}">
                <a16:creationId xmlns:a16="http://schemas.microsoft.com/office/drawing/2014/main" id="{302B8A8F-30B1-496E-B27C-919CD0490A24}"/>
              </a:ext>
            </a:extLst>
          </p:cNvPr>
          <p:cNvSpPr>
            <a:spLocks noChangeShapeType="1"/>
          </p:cNvSpPr>
          <p:nvPr/>
        </p:nvSpPr>
        <p:spPr bwMode="auto">
          <a:xfrm flipH="1">
            <a:off x="12857163" y="2159000"/>
            <a:ext cx="57150" cy="12303125"/>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8199" name="Picture 2" descr="Image result for game of thrones 7 kingdoms">
            <a:extLst>
              <a:ext uri="{FF2B5EF4-FFF2-40B4-BE49-F238E27FC236}">
                <a16:creationId xmlns:a16="http://schemas.microsoft.com/office/drawing/2014/main" id="{749854FF-0220-468B-985B-7FF48BA81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13" y="1066800"/>
            <a:ext cx="11144250" cy="113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F06F517-E3CB-4C61-8082-BF9011EA543D}"/>
              </a:ext>
            </a:extLst>
          </p:cNvPr>
          <p:cNvSpPr txBox="1"/>
          <p:nvPr/>
        </p:nvSpPr>
        <p:spPr>
          <a:xfrm>
            <a:off x="13792200" y="11506200"/>
            <a:ext cx="2895600" cy="923330"/>
          </a:xfrm>
          <a:prstGeom prst="rect">
            <a:avLst/>
          </a:prstGeom>
          <a:noFill/>
        </p:spPr>
        <p:txBody>
          <a:bodyPr wrap="square" rtlCol="0">
            <a:spAutoFit/>
          </a:bodyPr>
          <a:lstStyle/>
          <a:p>
            <a:r>
              <a:rPr lang="en-IN" sz="5400" b="1" dirty="0">
                <a:solidFill>
                  <a:srgbClr val="C00000"/>
                </a:solidFill>
                <a:latin typeface="Game of Thrones" pitchFamily="2" charset="0"/>
                <a:sym typeface="Helvetica Neue Thin" charset="0"/>
              </a:rPr>
              <a:t>Houses</a:t>
            </a:r>
            <a:r>
              <a:rPr lang="en-IN" dirty="0"/>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wipe(down)">
                                      <p:cBhvr>
                                        <p:cTn id="7"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797E1129-708F-4480-A537-C18DA887CF02}"/>
              </a:ext>
            </a:extLst>
          </p:cNvPr>
          <p:cNvSpPr>
            <a:spLocks/>
          </p:cNvSpPr>
          <p:nvPr/>
        </p:nvSpPr>
        <p:spPr bwMode="auto">
          <a:xfrm>
            <a:off x="6429375" y="0"/>
            <a:ext cx="17983200" cy="13979525"/>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0243" name="Rectangle 4">
            <a:extLst>
              <a:ext uri="{FF2B5EF4-FFF2-40B4-BE49-F238E27FC236}">
                <a16:creationId xmlns:a16="http://schemas.microsoft.com/office/drawing/2014/main" id="{E29A3006-9D1B-4E25-9EEC-A226081D7234}"/>
              </a:ext>
            </a:extLst>
          </p:cNvPr>
          <p:cNvSpPr>
            <a:spLocks noGrp="1"/>
          </p:cNvSpPr>
          <p:nvPr>
            <p:ph type="body" idx="1"/>
          </p:nvPr>
        </p:nvSpPr>
        <p:spPr>
          <a:xfrm>
            <a:off x="11579225" y="2557463"/>
            <a:ext cx="12804775" cy="4691062"/>
          </a:xfrm>
        </p:spPr>
        <p:txBody>
          <a:bodyPr/>
          <a:lstStyle/>
          <a:p>
            <a:pPr algn="l" eaLnBrk="1">
              <a:defRPr/>
            </a:pPr>
            <a:r>
              <a:rPr lang="en-IN" altLang="en-US" sz="3600" b="1" i="1" u="sng" dirty="0">
                <a:solidFill>
                  <a:srgbClr val="981200"/>
                </a:solidFill>
                <a:latin typeface="Game of Thrones" panose="02000500000000000000"/>
                <a:ea typeface="+mj-ea"/>
                <a:cs typeface="+mj-cs"/>
                <a:sym typeface="Helvetica Neue Light" charset="0"/>
              </a:rPr>
              <a:t>Insight - </a:t>
            </a:r>
            <a:r>
              <a:rPr lang="en-IN" altLang="en-US" sz="3600" i="1" dirty="0">
                <a:solidFill>
                  <a:schemeClr val="tx1"/>
                </a:solidFill>
                <a:latin typeface="Game of Thrones"/>
              </a:rPr>
              <a:t>Season 0 shows the relationship and the closeness of stark community which was lead by Ned Stark who was supported by family members and friends.</a:t>
            </a:r>
          </a:p>
          <a:p>
            <a:pPr algn="l" eaLnBrk="1">
              <a:defRPr/>
            </a:pPr>
            <a:endParaRPr lang="en-US" altLang="en-US" sz="3600" dirty="0">
              <a:solidFill>
                <a:schemeClr val="tx1"/>
              </a:solidFill>
              <a:latin typeface="Game of Thrones"/>
            </a:endParaRPr>
          </a:p>
          <a:p>
            <a:pPr algn="l" eaLnBrk="1">
              <a:defRPr/>
            </a:pPr>
            <a:endParaRPr lang="en-IN" altLang="en-US" sz="3600" b="1" i="1" dirty="0">
              <a:solidFill>
                <a:schemeClr val="tx1"/>
              </a:solidFill>
              <a:latin typeface="Game of Thrones"/>
            </a:endParaRPr>
          </a:p>
          <a:p>
            <a:pPr algn="l" eaLnBrk="1">
              <a:defRPr/>
            </a:pPr>
            <a:endParaRPr lang="en-IN" altLang="en-US" sz="3600" b="1" i="1" dirty="0">
              <a:solidFill>
                <a:schemeClr val="tx1"/>
              </a:solidFill>
              <a:latin typeface="Game of Thrones"/>
            </a:endParaRPr>
          </a:p>
          <a:p>
            <a:pPr algn="l" eaLnBrk="1">
              <a:defRPr/>
            </a:pPr>
            <a:endParaRPr lang="en-IN" altLang="en-US" sz="3600" b="1" i="1" dirty="0">
              <a:solidFill>
                <a:schemeClr val="tx1"/>
              </a:solidFill>
              <a:latin typeface="Game of Thrones"/>
            </a:endParaRPr>
          </a:p>
          <a:p>
            <a:pPr algn="l" eaLnBrk="1">
              <a:defRPr/>
            </a:pPr>
            <a:endParaRPr lang="en-IN" altLang="en-US" sz="3600" b="1" i="1" dirty="0">
              <a:solidFill>
                <a:schemeClr val="tx1"/>
              </a:solidFill>
              <a:latin typeface="Game of Thrones"/>
            </a:endParaRPr>
          </a:p>
          <a:p>
            <a:pPr algn="l" eaLnBrk="1">
              <a:defRPr/>
            </a:pPr>
            <a:endParaRPr lang="en-IN" altLang="en-US" sz="3600" b="1" i="1" dirty="0">
              <a:solidFill>
                <a:schemeClr val="tx1"/>
              </a:solidFill>
              <a:latin typeface="Game of Thrones"/>
            </a:endParaRPr>
          </a:p>
          <a:p>
            <a:pPr algn="l" eaLnBrk="1">
              <a:defRPr/>
            </a:pPr>
            <a:endParaRPr lang="en-IN" altLang="en-US" sz="3600" b="1" i="1" dirty="0">
              <a:solidFill>
                <a:schemeClr val="tx1"/>
              </a:solidFill>
              <a:latin typeface="Game of Thrones"/>
            </a:endParaRPr>
          </a:p>
          <a:p>
            <a:pPr algn="l" eaLnBrk="1">
              <a:defRPr/>
            </a:pPr>
            <a:r>
              <a:rPr lang="en-IN" altLang="en-US" sz="3600" b="1" i="1" dirty="0">
                <a:solidFill>
                  <a:schemeClr val="tx1"/>
                </a:solidFill>
                <a:latin typeface="Game of Thrones"/>
              </a:rPr>
              <a:t>Key player </a:t>
            </a:r>
            <a:r>
              <a:rPr lang="en-IN" altLang="en-US" sz="3600" i="1" dirty="0">
                <a:solidFill>
                  <a:schemeClr val="tx1"/>
                </a:solidFill>
                <a:latin typeface="Game of Thrones"/>
              </a:rPr>
              <a:t>in the community.</a:t>
            </a:r>
            <a:endParaRPr lang="en-US" altLang="en-US" sz="3600" i="1" dirty="0">
              <a:solidFill>
                <a:schemeClr val="tx1"/>
              </a:solidFill>
              <a:latin typeface="Game of Thrones"/>
            </a:endParaRPr>
          </a:p>
        </p:txBody>
      </p:sp>
      <p:pic>
        <p:nvPicPr>
          <p:cNvPr id="10244" name="Picture 5">
            <a:extLst>
              <a:ext uri="{FF2B5EF4-FFF2-40B4-BE49-F238E27FC236}">
                <a16:creationId xmlns:a16="http://schemas.microsoft.com/office/drawing/2014/main" id="{80468CB4-D798-4E36-9A76-9E7A964A733D}"/>
              </a:ext>
            </a:extLst>
          </p:cNvPr>
          <p:cNvPicPr>
            <a:picLocks noChangeAspect="1"/>
          </p:cNvPicPr>
          <p:nvPr/>
        </p:nvPicPr>
        <p:blipFill>
          <a:blip r:embed="rId2">
            <a:extLst>
              <a:ext uri="{28A0092B-C50C-407E-A947-70E740481C1C}">
                <a14:useLocalDpi xmlns:a14="http://schemas.microsoft.com/office/drawing/2010/main" val="0"/>
              </a:ext>
            </a:extLst>
          </a:blip>
          <a:srcRect l="19508"/>
          <a:stretch>
            <a:fillRect/>
          </a:stretch>
        </p:blipFill>
        <p:spPr bwMode="auto">
          <a:xfrm>
            <a:off x="-2386013" y="28575"/>
            <a:ext cx="13182601" cy="139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5" name="Picture 10">
            <a:extLst>
              <a:ext uri="{FF2B5EF4-FFF2-40B4-BE49-F238E27FC236}">
                <a16:creationId xmlns:a16="http://schemas.microsoft.com/office/drawing/2014/main" id="{0EAA246E-F0C6-4C2D-867A-E72D0A1C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3200" y="5783263"/>
            <a:ext cx="6116638" cy="620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
            <a:extLst>
              <a:ext uri="{FF2B5EF4-FFF2-40B4-BE49-F238E27FC236}">
                <a16:creationId xmlns:a16="http://schemas.microsoft.com/office/drawing/2014/main" id="{C687B7E8-CEB0-4EA6-B6AC-F72BE4909764}"/>
              </a:ext>
            </a:extLst>
          </p:cNvPr>
          <p:cNvSpPr>
            <a:spLocks noChangeArrowheads="1"/>
          </p:cNvSpPr>
          <p:nvPr/>
        </p:nvSpPr>
        <p:spPr bwMode="auto">
          <a:xfrm>
            <a:off x="6705600" y="12792670"/>
            <a:ext cx="38462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5400" b="1" dirty="0">
                <a:solidFill>
                  <a:srgbClr val="C00000"/>
                </a:solidFill>
                <a:latin typeface="Game of Thrones" pitchFamily="2" charset="0"/>
                <a:ea typeface="Helvetica Neue" charset="0"/>
                <a:cs typeface="Helvetica Neue" charset="0"/>
                <a:sym typeface="Helvetica Neue" charset="0"/>
              </a:rPr>
              <a:t>Eddard Stark</a:t>
            </a:r>
            <a:endParaRPr lang="en-US" altLang="en-US" sz="5000" dirty="0">
              <a:solidFill>
                <a:srgbClr val="C00000"/>
              </a:solidFill>
              <a:latin typeface="Game of Thrones" pitchFamily="2" charset="0"/>
              <a:ea typeface="Helvetica Light" charset="0"/>
              <a:cs typeface="Helvetica Light" charset="0"/>
              <a:sym typeface="Helvetica Light"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wipe(down)">
                                      <p:cBhvr>
                                        <p:cTn id="7"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B4FA094B-F5EC-4D8B-97ED-72D0D703ED6A}"/>
              </a:ext>
            </a:extLst>
          </p:cNvPr>
          <p:cNvSpPr>
            <a:spLocks/>
          </p:cNvSpPr>
          <p:nvPr/>
        </p:nvSpPr>
        <p:spPr bwMode="auto">
          <a:xfrm>
            <a:off x="6940550" y="-301625"/>
            <a:ext cx="17597438" cy="13979525"/>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1267" name="Rectangle 4">
            <a:extLst>
              <a:ext uri="{FF2B5EF4-FFF2-40B4-BE49-F238E27FC236}">
                <a16:creationId xmlns:a16="http://schemas.microsoft.com/office/drawing/2014/main" id="{586C4D96-579E-4137-98BE-1FC848ADC51D}"/>
              </a:ext>
            </a:extLst>
          </p:cNvPr>
          <p:cNvSpPr>
            <a:spLocks noGrp="1"/>
          </p:cNvSpPr>
          <p:nvPr>
            <p:ph type="body" idx="1"/>
          </p:nvPr>
        </p:nvSpPr>
        <p:spPr>
          <a:xfrm>
            <a:off x="9753600" y="1566863"/>
            <a:ext cx="13114338" cy="1992312"/>
          </a:xfrm>
        </p:spPr>
        <p:txBody>
          <a:bodyPr/>
          <a:lstStyle/>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The king of the Westeros and his family. The betweenness is high as he is the </a:t>
            </a:r>
            <a:r>
              <a:rPr lang="en-IN" altLang="en-US" sz="3600" b="1" i="1" dirty="0">
                <a:solidFill>
                  <a:schemeClr val="tx1"/>
                </a:solidFill>
                <a:latin typeface="Game of Thrones"/>
              </a:rPr>
              <a:t>king of the all the lands.</a:t>
            </a:r>
            <a:endParaRPr lang="en-US" altLang="en-US" sz="3600" b="1" i="1" dirty="0">
              <a:solidFill>
                <a:schemeClr val="tx1"/>
              </a:solidFill>
              <a:latin typeface="Game of Thrones"/>
            </a:endParaRPr>
          </a:p>
          <a:p>
            <a:pPr algn="l" eaLnBrk="1">
              <a:defRPr/>
            </a:pPr>
            <a:endParaRPr lang="en-US" altLang="en-US" sz="3600"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endParaRPr lang="en-IN" altLang="en-US" sz="3600" i="1" dirty="0">
              <a:solidFill>
                <a:schemeClr val="tx1"/>
              </a:solidFill>
              <a:latin typeface="Game of Thrones"/>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Clique can be found between the orphan dire wolves who gets later adopted. As they belong to a Stark family a maximal clique had been formed. </a:t>
            </a:r>
            <a:endParaRPr lang="en-US" altLang="en-US" sz="3600" i="1" dirty="0">
              <a:solidFill>
                <a:schemeClr val="tx1"/>
              </a:solidFill>
              <a:latin typeface="Game of Thrones"/>
            </a:endParaRPr>
          </a:p>
        </p:txBody>
      </p:sp>
      <p:pic>
        <p:nvPicPr>
          <p:cNvPr id="11268" name="Picture 2">
            <a:extLst>
              <a:ext uri="{FF2B5EF4-FFF2-40B4-BE49-F238E27FC236}">
                <a16:creationId xmlns:a16="http://schemas.microsoft.com/office/drawing/2014/main" id="{EB7100BF-35DC-45B3-ADE0-83569A699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0"/>
            <a:ext cx="12096750" cy="136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a:extLst>
              <a:ext uri="{FF2B5EF4-FFF2-40B4-BE49-F238E27FC236}">
                <a16:creationId xmlns:a16="http://schemas.microsoft.com/office/drawing/2014/main" id="{AEA149BA-0A10-4D60-9BEE-96B40BEE1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313" y="9786938"/>
            <a:ext cx="95250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7">
            <a:extLst>
              <a:ext uri="{FF2B5EF4-FFF2-40B4-BE49-F238E27FC236}">
                <a16:creationId xmlns:a16="http://schemas.microsoft.com/office/drawing/2014/main" id="{ACBC727F-579A-4751-9B64-9047498A3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3650" y="2693988"/>
            <a:ext cx="427355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8">
            <a:extLst>
              <a:ext uri="{FF2B5EF4-FFF2-40B4-BE49-F238E27FC236}">
                <a16:creationId xmlns:a16="http://schemas.microsoft.com/office/drawing/2014/main" id="{541D6756-020F-4CD1-95F4-927200116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43650" y="8856663"/>
            <a:ext cx="427355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Rectangle 1">
            <a:extLst>
              <a:ext uri="{FF2B5EF4-FFF2-40B4-BE49-F238E27FC236}">
                <a16:creationId xmlns:a16="http://schemas.microsoft.com/office/drawing/2014/main" id="{76A0CEB2-D3E4-43CE-86D8-C1E5FED29675}"/>
              </a:ext>
            </a:extLst>
          </p:cNvPr>
          <p:cNvSpPr>
            <a:spLocks noChangeArrowheads="1"/>
          </p:cNvSpPr>
          <p:nvPr/>
        </p:nvSpPr>
        <p:spPr bwMode="auto">
          <a:xfrm>
            <a:off x="2154238" y="12847638"/>
            <a:ext cx="5299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US" altLang="en-US" sz="5400" b="1" dirty="0">
                <a:solidFill>
                  <a:srgbClr val="C00000"/>
                </a:solidFill>
                <a:latin typeface="Game of Thrones" pitchFamily="2" charset="0"/>
                <a:ea typeface="Helvetica Neue" charset="0"/>
                <a:cs typeface="Helvetica Neue" charset="0"/>
                <a:sym typeface="Helvetica Neue" charset="0"/>
              </a:rPr>
              <a:t>Robert Baratheon</a:t>
            </a:r>
            <a:endParaRPr lang="en-US" altLang="en-US" sz="5000" dirty="0">
              <a:solidFill>
                <a:srgbClr val="C00000"/>
              </a:solidFill>
              <a:latin typeface="Game of Thrones" pitchFamily="2" charset="0"/>
              <a:ea typeface="Helvetica Light" charset="0"/>
              <a:cs typeface="Helvetica Light" charset="0"/>
              <a:sym typeface="Helvetica Light"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down)">
                                      <p:cBhvr>
                                        <p:cTn id="7" dur="500"/>
                                        <p:tgtEl>
                                          <p:spTgt spid="112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271"/>
                                        </p:tgtEl>
                                        <p:attrNameLst>
                                          <p:attrName>style.visibility</p:attrName>
                                        </p:attrNameLst>
                                      </p:cBhvr>
                                      <p:to>
                                        <p:strVal val="visible"/>
                                      </p:to>
                                    </p:set>
                                    <p:animEffect transition="in" filter="wipe(down)">
                                      <p:cBhvr>
                                        <p:cTn id="12"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68D7B189-66A0-49F1-9890-929A84D8A566}"/>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3315" name="Rectangle 2">
            <a:extLst>
              <a:ext uri="{FF2B5EF4-FFF2-40B4-BE49-F238E27FC236}">
                <a16:creationId xmlns:a16="http://schemas.microsoft.com/office/drawing/2014/main" id="{4C980E45-6956-4B51-BB0F-35FB4348A1B1}"/>
              </a:ext>
            </a:extLst>
          </p:cNvPr>
          <p:cNvSpPr>
            <a:spLocks noGrp="1"/>
          </p:cNvSpPr>
          <p:nvPr>
            <p:ph type="title"/>
          </p:nvPr>
        </p:nvSpPr>
        <p:spPr>
          <a:xfrm>
            <a:off x="1163638" y="482600"/>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1…</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13316" name="Content Placeholder 3">
            <a:extLst>
              <a:ext uri="{FF2B5EF4-FFF2-40B4-BE49-F238E27FC236}">
                <a16:creationId xmlns:a16="http://schemas.microsoft.com/office/drawing/2014/main" id="{18C062B5-395B-411E-A815-DFFD9891B152}"/>
              </a:ext>
            </a:extLst>
          </p:cNvPr>
          <p:cNvSpPr>
            <a:spLocks noGrp="1"/>
          </p:cNvSpPr>
          <p:nvPr>
            <p:ph idx="1"/>
          </p:nvPr>
        </p:nvSpPr>
        <p:spPr>
          <a:xfrm>
            <a:off x="636588" y="2746375"/>
            <a:ext cx="12220575" cy="9826625"/>
          </a:xfrm>
        </p:spPr>
        <p:txBody>
          <a:bodyPr/>
          <a:lstStyle/>
          <a:p>
            <a:pPr algn="l" eaLnBrk="1">
              <a:defRPr/>
            </a:pPr>
            <a:r>
              <a:rPr lang="en-IN" altLang="en-US" sz="3600" dirty="0">
                <a:solidFill>
                  <a:schemeClr val="tx1"/>
                </a:solidFill>
                <a:latin typeface="Game of Thrones"/>
              </a:rPr>
              <a:t>Average Degree: 1.464</a:t>
            </a:r>
          </a:p>
          <a:p>
            <a:pPr algn="l" eaLnBrk="1">
              <a:defRPr/>
            </a:pPr>
            <a:r>
              <a:rPr lang="en-IN" altLang="en-US" sz="3600" dirty="0">
                <a:solidFill>
                  <a:schemeClr val="tx1"/>
                </a:solidFill>
                <a:latin typeface="Game of Thrones"/>
              </a:rPr>
              <a:t>Density: 0.011</a:t>
            </a:r>
            <a:endParaRPr lang="en-US" altLang="en-US" sz="3600" dirty="0">
              <a:solidFill>
                <a:schemeClr val="tx1"/>
              </a:solidFill>
              <a:latin typeface="Game of Thrones"/>
            </a:endParaRPr>
          </a:p>
          <a:p>
            <a:pPr algn="l" eaLnBrk="1">
              <a:defRPr/>
            </a:pPr>
            <a:r>
              <a:rPr lang="en-IN" altLang="en-US" sz="3600" dirty="0">
                <a:solidFill>
                  <a:schemeClr val="tx1"/>
                </a:solidFill>
                <a:latin typeface="Game of Thrones"/>
              </a:rPr>
              <a:t>Diameter: 8</a:t>
            </a:r>
          </a:p>
          <a:p>
            <a:pPr algn="l" eaLnBrk="1">
              <a:defRPr/>
            </a:pPr>
            <a:r>
              <a:rPr lang="en-IN" altLang="en-US" sz="3600" dirty="0">
                <a:solidFill>
                  <a:schemeClr val="tx1"/>
                </a:solidFill>
                <a:latin typeface="Game of Thrones"/>
              </a:rPr>
              <a:t>Average Path length: 3.0159680638722555</a:t>
            </a:r>
            <a:endParaRPr lang="en-US" altLang="en-US" sz="3600" dirty="0">
              <a:solidFill>
                <a:schemeClr val="tx1"/>
              </a:solidFill>
              <a:latin typeface="Game of Thrones"/>
            </a:endParaRPr>
          </a:p>
          <a:p>
            <a:pPr algn="l" eaLnBrk="1">
              <a:defRPr/>
            </a:pPr>
            <a:r>
              <a:rPr lang="en-IN" altLang="en-US" sz="3600" dirty="0">
                <a:solidFill>
                  <a:schemeClr val="tx1"/>
                </a:solidFill>
                <a:latin typeface="Game of Thrones"/>
              </a:rPr>
              <a:t>Average Clustering Coefficient: 0.136</a:t>
            </a:r>
          </a:p>
          <a:p>
            <a:pPr algn="l" eaLnBrk="1">
              <a:defRPr/>
            </a:pPr>
            <a:endParaRPr lang="en-US" altLang="en-US" sz="3600" dirty="0">
              <a:solidFill>
                <a:schemeClr val="tx1"/>
              </a:solidFill>
              <a:latin typeface="Game of Thrones"/>
            </a:endParaRPr>
          </a:p>
          <a:p>
            <a:pPr algn="l" eaLnBrk="1">
              <a:defRPr/>
            </a:pPr>
            <a:r>
              <a:rPr lang="en-IN" altLang="en-US" sz="3600" b="1" dirty="0">
                <a:solidFill>
                  <a:schemeClr val="tx1"/>
                </a:solidFill>
                <a:latin typeface="Game of Thrones"/>
              </a:rPr>
              <a:t>7 </a:t>
            </a:r>
            <a:r>
              <a:rPr lang="en-IN" altLang="en-US" sz="3600" dirty="0">
                <a:solidFill>
                  <a:schemeClr val="tx1"/>
                </a:solidFill>
                <a:latin typeface="Game of Thrones"/>
              </a:rPr>
              <a:t>major coherent communities have been identified.</a:t>
            </a:r>
          </a:p>
          <a:p>
            <a:pPr algn="l" eaLnBrk="1">
              <a:defRPr/>
            </a:pPr>
            <a:r>
              <a:rPr lang="en-IN" altLang="en-US" sz="3600" b="1" dirty="0">
                <a:solidFill>
                  <a:schemeClr val="tx1"/>
                </a:solidFill>
                <a:latin typeface="Game of Thrones"/>
              </a:rPr>
              <a:t>Topmost: Starks, Lannisters, Targaryens, Night Watch, Baratheon etc.</a:t>
            </a:r>
          </a:p>
          <a:p>
            <a:pPr algn="l" eaLnBrk="1">
              <a:defRPr/>
            </a:pPr>
            <a:endParaRPr lang="en-US" altLang="en-US" sz="3600" dirty="0">
              <a:solidFill>
                <a:schemeClr val="tx1"/>
              </a:solidFill>
              <a:latin typeface="Game of Thrones"/>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A small community of Daenerys which is getting created and is a competition for the throne and the king gets to know about it.</a:t>
            </a:r>
            <a:endParaRPr lang="en-GB" altLang="en-US" sz="3600" i="1" dirty="0">
              <a:solidFill>
                <a:schemeClr val="tx1"/>
              </a:solidFill>
              <a:latin typeface="Game of Thrones"/>
            </a:endParaRPr>
          </a:p>
          <a:p>
            <a:pPr algn="l" eaLnBrk="1">
              <a:defRPr/>
            </a:pPr>
            <a:endParaRPr lang="en-US" altLang="en-US" sz="3600" dirty="0">
              <a:latin typeface="Game of Thrones"/>
            </a:endParaRPr>
          </a:p>
          <a:p>
            <a:pPr algn="l" eaLnBrk="1">
              <a:defRPr/>
            </a:pPr>
            <a:endParaRPr lang="en-US" altLang="en-US" sz="3600" dirty="0">
              <a:latin typeface="Game of Thrones"/>
            </a:endParaRPr>
          </a:p>
          <a:p>
            <a:pPr algn="l" eaLnBrk="1">
              <a:defRPr/>
            </a:pPr>
            <a:r>
              <a:rPr lang="en-IN" altLang="en-US" sz="3600" b="1" i="1" dirty="0">
                <a:solidFill>
                  <a:schemeClr val="tx1"/>
                </a:solidFill>
                <a:latin typeface="Game of Thrones"/>
              </a:rPr>
              <a:t>Key player </a:t>
            </a:r>
            <a:r>
              <a:rPr lang="en-IN" altLang="en-US" sz="3600" i="1" dirty="0">
                <a:solidFill>
                  <a:schemeClr val="tx1"/>
                </a:solidFill>
                <a:latin typeface="Game of Thrones"/>
              </a:rPr>
              <a:t>in the community is identified to be Cersei Lannister.</a:t>
            </a:r>
            <a:endParaRPr lang="en-US" altLang="en-US" sz="3600" i="1" dirty="0">
              <a:solidFill>
                <a:schemeClr val="tx1"/>
              </a:solidFill>
              <a:latin typeface="Game of Thrones"/>
            </a:endParaRPr>
          </a:p>
          <a:p>
            <a:pPr algn="l" eaLnBrk="1">
              <a:defRPr/>
            </a:pPr>
            <a:endParaRPr lang="en-US" altLang="en-US" sz="3600" dirty="0"/>
          </a:p>
        </p:txBody>
      </p:sp>
      <p:sp>
        <p:nvSpPr>
          <p:cNvPr id="13317" name="Rectangle 4">
            <a:extLst>
              <a:ext uri="{FF2B5EF4-FFF2-40B4-BE49-F238E27FC236}">
                <a16:creationId xmlns:a16="http://schemas.microsoft.com/office/drawing/2014/main" id="{BA8E3706-1F2D-4401-8161-762D1F201A89}"/>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3318" name="Line 14">
            <a:extLst>
              <a:ext uri="{FF2B5EF4-FFF2-40B4-BE49-F238E27FC236}">
                <a16:creationId xmlns:a16="http://schemas.microsoft.com/office/drawing/2014/main" id="{AADEEB0E-5A86-451B-9F6C-84DC38C5B00D}"/>
              </a:ext>
            </a:extLst>
          </p:cNvPr>
          <p:cNvSpPr>
            <a:spLocks noChangeShapeType="1"/>
          </p:cNvSpPr>
          <p:nvPr/>
        </p:nvSpPr>
        <p:spPr bwMode="auto">
          <a:xfrm>
            <a:off x="12857163"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13319" name="Picture 8">
            <a:extLst>
              <a:ext uri="{FF2B5EF4-FFF2-40B4-BE49-F238E27FC236}">
                <a16:creationId xmlns:a16="http://schemas.microsoft.com/office/drawing/2014/main" id="{B6AA563D-132C-4C68-B60E-BB838AD62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5463" y="0"/>
            <a:ext cx="11234737" cy="128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1">
            <a:extLst>
              <a:ext uri="{FF2B5EF4-FFF2-40B4-BE49-F238E27FC236}">
                <a16:creationId xmlns:a16="http://schemas.microsoft.com/office/drawing/2014/main" id="{B2E3712B-8305-437C-8B6D-47198BEDC0A2}"/>
              </a:ext>
            </a:extLst>
          </p:cNvPr>
          <p:cNvSpPr>
            <a:spLocks noChangeArrowheads="1"/>
          </p:cNvSpPr>
          <p:nvPr/>
        </p:nvSpPr>
        <p:spPr bwMode="auto">
          <a:xfrm>
            <a:off x="13535025" y="11920538"/>
            <a:ext cx="56102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r>
              <a:rPr lang="en-IN" altLang="en-US" sz="5400" b="1" dirty="0">
                <a:solidFill>
                  <a:srgbClr val="C00000"/>
                </a:solidFill>
                <a:latin typeface="Helvetica Neue" charset="0"/>
                <a:ea typeface="Helvetica Light" charset="0"/>
                <a:cs typeface="Helvetica Light" charset="0"/>
                <a:sym typeface="Helvetica Light" charset="0"/>
              </a:rPr>
              <a:t>Cersei Lannister</a:t>
            </a:r>
            <a:endParaRPr lang="en-US" altLang="en-US" sz="5000" dirty="0">
              <a:solidFill>
                <a:srgbClr val="C00000"/>
              </a:solidFill>
              <a:latin typeface="Helvetica Light" charset="0"/>
              <a:ea typeface="Helvetica Light" charset="0"/>
              <a:cs typeface="Helvetica Light" charset="0"/>
              <a:sym typeface="Helvetica Light"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2C590C52-4433-4F6B-AF94-946DAE119450}"/>
              </a:ext>
            </a:extLst>
          </p:cNvPr>
          <p:cNvSpPr>
            <a:spLocks/>
          </p:cNvSpPr>
          <p:nvPr/>
        </p:nvSpPr>
        <p:spPr bwMode="auto">
          <a:xfrm>
            <a:off x="-14288" y="-118052"/>
            <a:ext cx="24398288" cy="13979525"/>
          </a:xfrm>
          <a:prstGeom prst="rect">
            <a:avLst/>
          </a:prstGeom>
          <a:solidFill>
            <a:srgbClr val="E39920"/>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5363" name="Rectangle 4">
            <a:extLst>
              <a:ext uri="{FF2B5EF4-FFF2-40B4-BE49-F238E27FC236}">
                <a16:creationId xmlns:a16="http://schemas.microsoft.com/office/drawing/2014/main" id="{89B65361-450B-437A-934F-34FD5C9247CF}"/>
              </a:ext>
            </a:extLst>
          </p:cNvPr>
          <p:cNvSpPr>
            <a:spLocks noGrp="1"/>
          </p:cNvSpPr>
          <p:nvPr>
            <p:ph type="body" idx="1"/>
          </p:nvPr>
        </p:nvSpPr>
        <p:spPr>
          <a:xfrm>
            <a:off x="11264900" y="3028950"/>
            <a:ext cx="12268200" cy="6884988"/>
          </a:xfrm>
        </p:spPr>
        <p:txBody>
          <a:bodyPr/>
          <a:lstStyle/>
          <a:p>
            <a:pPr algn="l" eaLnBrk="1">
              <a:defRPr/>
            </a:pPr>
            <a:r>
              <a:rPr lang="en-IN" altLang="en-US" sz="3600" i="1" dirty="0">
                <a:solidFill>
                  <a:schemeClr val="tx1"/>
                </a:solidFill>
                <a:latin typeface="Game of Thrones"/>
              </a:rPr>
              <a:t>Key player due to betweenness in season which can be attributed to Cersei Lannister who is the wife of the King and wants her husband to be dead and her own son to take over the throne. As we can see she had been key attribute in communicating with her husband and the possible king after her husband.</a:t>
            </a:r>
          </a:p>
          <a:p>
            <a:pPr algn="l" eaLnBrk="1">
              <a:defRPr/>
            </a:pPr>
            <a:endParaRPr lang="en-US" altLang="en-US" sz="3600" i="1" dirty="0">
              <a:solidFill>
                <a:schemeClr val="tx1"/>
              </a:solidFill>
              <a:latin typeface="Game of Thrones"/>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She shares a relationship between the key members of many other  communities indicating her importance.</a:t>
            </a:r>
          </a:p>
          <a:p>
            <a:pPr algn="l" eaLnBrk="1">
              <a:defRPr/>
            </a:pPr>
            <a:endParaRPr lang="en-IN" altLang="en-US" sz="3600" i="1" dirty="0">
              <a:solidFill>
                <a:schemeClr val="tx1"/>
              </a:solidFill>
              <a:latin typeface="Game of Thrones"/>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a:rPr>
              <a:t>Hidden and secret relationship can also be found out between the queen and her brother Jaime. This can be considered as a Small Tripartite network were all are mutually related to each other</a:t>
            </a:r>
            <a:r>
              <a:rPr lang="en-IN" altLang="en-US" sz="3600" i="1" dirty="0">
                <a:solidFill>
                  <a:schemeClr val="tx1"/>
                </a:solidFill>
              </a:rPr>
              <a:t>.</a:t>
            </a:r>
            <a:endParaRPr lang="en-US" altLang="en-US" sz="3600" i="1" dirty="0">
              <a:solidFill>
                <a:schemeClr val="tx1"/>
              </a:solidFill>
            </a:endParaRPr>
          </a:p>
          <a:p>
            <a:pPr algn="l" eaLnBrk="1">
              <a:defRPr/>
            </a:pPr>
            <a:endParaRPr lang="en-US" altLang="en-US" i="1" dirty="0">
              <a:solidFill>
                <a:schemeClr val="tx1"/>
              </a:solidFill>
            </a:endParaRPr>
          </a:p>
        </p:txBody>
      </p:sp>
      <p:pic>
        <p:nvPicPr>
          <p:cNvPr id="15364" name="Picture 10">
            <a:extLst>
              <a:ext uri="{FF2B5EF4-FFF2-40B4-BE49-F238E27FC236}">
                <a16:creationId xmlns:a16="http://schemas.microsoft.com/office/drawing/2014/main" id="{2D9F716F-42F4-4125-B247-07412B3A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 y="-289"/>
            <a:ext cx="9815912" cy="746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2">
            <a:extLst>
              <a:ext uri="{FF2B5EF4-FFF2-40B4-BE49-F238E27FC236}">
                <a16:creationId xmlns:a16="http://schemas.microsoft.com/office/drawing/2014/main" id="{1DF69348-3A51-48A6-BFEC-E80C62F24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 y="7948793"/>
            <a:ext cx="9938544" cy="57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Line 14">
            <a:extLst>
              <a:ext uri="{FF2B5EF4-FFF2-40B4-BE49-F238E27FC236}">
                <a16:creationId xmlns:a16="http://schemas.microsoft.com/office/drawing/2014/main" id="{AAF6C60B-C70C-4CBC-BE59-52B787DD73CC}"/>
              </a:ext>
            </a:extLst>
          </p:cNvPr>
          <p:cNvSpPr>
            <a:spLocks noChangeShapeType="1"/>
          </p:cNvSpPr>
          <p:nvPr/>
        </p:nvSpPr>
        <p:spPr bwMode="auto">
          <a:xfrm>
            <a:off x="10972800" y="-569913"/>
            <a:ext cx="0" cy="14514513"/>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wipe(down)">
                                      <p:cBhvr>
                                        <p:cTn id="7" dur="500"/>
                                        <p:tgtEl>
                                          <p:spTgt spid="15364"/>
                                        </p:tgtEl>
                                      </p:cBhvr>
                                    </p:animEffect>
                                  </p:childTnLst>
                                </p:cTn>
                              </p:par>
                              <p:par>
                                <p:cTn id="8" presetID="22" presetClass="entr" presetSubtype="4" fill="hold" nodeType="withEffect">
                                  <p:stCondLst>
                                    <p:cond delay="0"/>
                                  </p:stCondLst>
                                  <p:childTnLst>
                                    <p:set>
                                      <p:cBhvr>
                                        <p:cTn id="9" dur="1" fill="hold">
                                          <p:stCondLst>
                                            <p:cond delay="0"/>
                                          </p:stCondLst>
                                        </p:cTn>
                                        <p:tgtEl>
                                          <p:spTgt spid="15365"/>
                                        </p:tgtEl>
                                        <p:attrNameLst>
                                          <p:attrName>style.visibility</p:attrName>
                                        </p:attrNameLst>
                                      </p:cBhvr>
                                      <p:to>
                                        <p:strVal val="visible"/>
                                      </p:to>
                                    </p:set>
                                    <p:animEffect transition="in" filter="wipe(down)">
                                      <p:cBhvr>
                                        <p:cTn id="10"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687A3A4C-0790-4CA4-9209-EE83E04E6E01}"/>
              </a:ext>
            </a:extLst>
          </p:cNvPr>
          <p:cNvSpPr>
            <a:spLocks/>
          </p:cNvSpPr>
          <p:nvPr/>
        </p:nvSpPr>
        <p:spPr bwMode="auto">
          <a:xfrm>
            <a:off x="-76200" y="-53975"/>
            <a:ext cx="24536400" cy="13979525"/>
          </a:xfrm>
          <a:prstGeom prst="rect">
            <a:avLst/>
          </a:prstGeom>
          <a:solidFill>
            <a:srgbClr val="E9D8BF"/>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6387" name="Rectangle 2">
            <a:extLst>
              <a:ext uri="{FF2B5EF4-FFF2-40B4-BE49-F238E27FC236}">
                <a16:creationId xmlns:a16="http://schemas.microsoft.com/office/drawing/2014/main" id="{DBE17EBD-F389-4AB7-81D5-6195CCE79754}"/>
              </a:ext>
            </a:extLst>
          </p:cNvPr>
          <p:cNvSpPr>
            <a:spLocks noGrp="1"/>
          </p:cNvSpPr>
          <p:nvPr>
            <p:ph type="title"/>
          </p:nvPr>
        </p:nvSpPr>
        <p:spPr>
          <a:xfrm>
            <a:off x="636588" y="482600"/>
            <a:ext cx="20828000" cy="1727200"/>
          </a:xfrm>
        </p:spPr>
        <p:txBody>
          <a:bodyPr anchor="t"/>
          <a:lstStyle/>
          <a:p>
            <a:pPr algn="l" eaLnBrk="1"/>
            <a:r>
              <a:rPr lang="en-US" altLang="en-US" sz="9600" dirty="0">
                <a:solidFill>
                  <a:srgbClr val="981200"/>
                </a:solidFill>
                <a:latin typeface="Game of Thrones" pitchFamily="2" charset="0"/>
                <a:ea typeface="Garamond Antiqua" charset="0"/>
                <a:cs typeface="Garamond Antiqua" charset="0"/>
                <a:sym typeface="Garamond Antiqua" charset="0"/>
              </a:rPr>
              <a:t>Season 2…</a:t>
            </a:r>
            <a:br>
              <a:rPr lang="en-US" altLang="en-US" sz="800" dirty="0">
                <a:latin typeface="Garamond Antiqua" charset="0"/>
                <a:ea typeface="Garamond Antiqua" charset="0"/>
                <a:cs typeface="Garamond Antiqua" charset="0"/>
                <a:sym typeface="Garamond Antiqua" charset="0"/>
              </a:rPr>
            </a:br>
            <a:endParaRPr lang="en-US" altLang="en-US" sz="1800" dirty="0">
              <a:solidFill>
                <a:srgbClr val="000000"/>
              </a:solidFill>
              <a:latin typeface="Helvetica Neue" charset="0"/>
              <a:ea typeface="Helvetica Neue" charset="0"/>
              <a:cs typeface="Helvetica Neue" charset="0"/>
              <a:sym typeface="Helvetica Neue" charset="0"/>
            </a:endParaRPr>
          </a:p>
        </p:txBody>
      </p:sp>
      <p:sp>
        <p:nvSpPr>
          <p:cNvPr id="16388" name="Content Placeholder 3">
            <a:extLst>
              <a:ext uri="{FF2B5EF4-FFF2-40B4-BE49-F238E27FC236}">
                <a16:creationId xmlns:a16="http://schemas.microsoft.com/office/drawing/2014/main" id="{AFF84E02-311A-4BE7-A409-202914E0DAC5}"/>
              </a:ext>
            </a:extLst>
          </p:cNvPr>
          <p:cNvSpPr>
            <a:spLocks noGrp="1"/>
          </p:cNvSpPr>
          <p:nvPr>
            <p:ph idx="1"/>
          </p:nvPr>
        </p:nvSpPr>
        <p:spPr>
          <a:xfrm>
            <a:off x="636588" y="2979738"/>
            <a:ext cx="12220575" cy="9826625"/>
          </a:xfrm>
        </p:spPr>
        <p:txBody>
          <a:bodyPr/>
          <a:lstStyle/>
          <a:p>
            <a:pPr algn="l" eaLnBrk="1">
              <a:defRPr/>
            </a:pPr>
            <a:r>
              <a:rPr lang="en-IN" altLang="en-US" sz="3600" dirty="0">
                <a:solidFill>
                  <a:schemeClr val="tx1"/>
                </a:solidFill>
                <a:latin typeface="Game of Thrones" panose="02000500000000000000"/>
              </a:rPr>
              <a:t>Average Degree: 1.071</a:t>
            </a:r>
            <a:endParaRPr lang="en-US" altLang="en-US" sz="3600" dirty="0">
              <a:solidFill>
                <a:schemeClr val="tx1"/>
              </a:solidFill>
              <a:latin typeface="Game of Thrones" panose="02000500000000000000"/>
            </a:endParaRPr>
          </a:p>
          <a:p>
            <a:pPr algn="l" eaLnBrk="1">
              <a:defRPr/>
            </a:pPr>
            <a:r>
              <a:rPr lang="en-IN" altLang="en-US" sz="3600" dirty="0">
                <a:solidFill>
                  <a:schemeClr val="tx1"/>
                </a:solidFill>
                <a:latin typeface="Game of Thrones" panose="02000500000000000000"/>
              </a:rPr>
              <a:t>Diameter: 8</a:t>
            </a:r>
            <a:endParaRPr lang="en-US" altLang="en-US" sz="3600" dirty="0">
              <a:solidFill>
                <a:schemeClr val="tx1"/>
              </a:solidFill>
              <a:latin typeface="Game of Thrones" panose="02000500000000000000"/>
            </a:endParaRPr>
          </a:p>
          <a:p>
            <a:pPr algn="l" eaLnBrk="1">
              <a:defRPr/>
            </a:pPr>
            <a:r>
              <a:rPr lang="en-IN" altLang="en-US" sz="3600" dirty="0">
                <a:solidFill>
                  <a:schemeClr val="tx1"/>
                </a:solidFill>
                <a:latin typeface="Game of Thrones" panose="02000500000000000000"/>
              </a:rPr>
              <a:t>Average Path length: 3.2725306416726747</a:t>
            </a:r>
            <a:endParaRPr lang="en-US" altLang="en-US" sz="3600" dirty="0">
              <a:solidFill>
                <a:schemeClr val="tx1"/>
              </a:solidFill>
              <a:latin typeface="Game of Thrones" panose="02000500000000000000"/>
            </a:endParaRPr>
          </a:p>
          <a:p>
            <a:pPr algn="l" eaLnBrk="1">
              <a:defRPr/>
            </a:pPr>
            <a:r>
              <a:rPr lang="en-IN" altLang="en-US" sz="3600" dirty="0">
                <a:solidFill>
                  <a:schemeClr val="tx1"/>
                </a:solidFill>
                <a:latin typeface="Game of Thrones" panose="02000500000000000000"/>
              </a:rPr>
              <a:t>Density: 0.008</a:t>
            </a:r>
            <a:endParaRPr lang="en-US" altLang="en-US" sz="3600" dirty="0">
              <a:solidFill>
                <a:schemeClr val="tx1"/>
              </a:solidFill>
              <a:latin typeface="Game of Thrones" panose="02000500000000000000"/>
            </a:endParaRPr>
          </a:p>
          <a:p>
            <a:pPr algn="l" eaLnBrk="1">
              <a:defRPr/>
            </a:pPr>
            <a:r>
              <a:rPr lang="en-IN" altLang="en-US" sz="3600" dirty="0">
                <a:solidFill>
                  <a:schemeClr val="tx1"/>
                </a:solidFill>
                <a:latin typeface="Game of Thrones" panose="02000500000000000000"/>
              </a:rPr>
              <a:t>Average Clustering Coefficient: 0.096</a:t>
            </a:r>
          </a:p>
          <a:p>
            <a:pPr algn="l" eaLnBrk="1">
              <a:defRPr/>
            </a:pPr>
            <a:endParaRPr lang="en-US" altLang="en-US" sz="3600" dirty="0">
              <a:solidFill>
                <a:schemeClr val="tx1"/>
              </a:solidFill>
              <a:latin typeface="Game of Thrones" panose="02000500000000000000"/>
            </a:endParaRPr>
          </a:p>
          <a:p>
            <a:pPr algn="l" eaLnBrk="1">
              <a:defRPr/>
            </a:pPr>
            <a:r>
              <a:rPr lang="en-IN" altLang="en-US" sz="3600" b="1" dirty="0">
                <a:solidFill>
                  <a:schemeClr val="tx1"/>
                </a:solidFill>
                <a:latin typeface="Game of Thrones" panose="02000500000000000000"/>
              </a:rPr>
              <a:t>8 </a:t>
            </a:r>
            <a:r>
              <a:rPr lang="en-IN" altLang="en-US" sz="3600" dirty="0">
                <a:solidFill>
                  <a:schemeClr val="tx1"/>
                </a:solidFill>
                <a:latin typeface="Game of Thrones" panose="02000500000000000000"/>
              </a:rPr>
              <a:t>major coherent communities have been identified.</a:t>
            </a:r>
          </a:p>
          <a:p>
            <a:pPr algn="l" eaLnBrk="1">
              <a:defRPr/>
            </a:pPr>
            <a:r>
              <a:rPr lang="en-IN" altLang="en-US" sz="3600" b="1" dirty="0">
                <a:solidFill>
                  <a:schemeClr val="tx1"/>
                </a:solidFill>
                <a:latin typeface="Game of Thrones" panose="02000500000000000000"/>
              </a:rPr>
              <a:t>Topmost: Stannis’s Army, Arya &amp; friends, Robb Stark, Tyrion &amp; etc.</a:t>
            </a:r>
          </a:p>
          <a:p>
            <a:pPr algn="l" eaLnBrk="1">
              <a:defRPr/>
            </a:pPr>
            <a:endParaRPr lang="en-IN" altLang="en-US" sz="3600" b="1" dirty="0">
              <a:solidFill>
                <a:schemeClr val="tx1"/>
              </a:solidFill>
              <a:latin typeface="Game of Thrones" panose="02000500000000000000"/>
            </a:endParaRPr>
          </a:p>
          <a:p>
            <a:pPr algn="l" eaLnBrk="1">
              <a:defRPr/>
            </a:pPr>
            <a:r>
              <a:rPr lang="en-IN" altLang="en-US" sz="3600" b="1" i="1" u="sng" dirty="0">
                <a:solidFill>
                  <a:srgbClr val="981200"/>
                </a:solidFill>
                <a:latin typeface="Game of Thrones" panose="02000500000000000000"/>
                <a:ea typeface="+mj-ea"/>
                <a:cs typeface="+mj-cs"/>
              </a:rPr>
              <a:t>Insight -  </a:t>
            </a:r>
            <a:r>
              <a:rPr lang="en-IN" altLang="en-US" sz="3600" i="1" dirty="0">
                <a:solidFill>
                  <a:schemeClr val="tx1"/>
                </a:solidFill>
                <a:latin typeface="Game of Thrones" panose="02000500000000000000"/>
              </a:rPr>
              <a:t>People hopping into different communities and forming a new community by creating a Clique.</a:t>
            </a:r>
            <a:endParaRPr lang="en-US" altLang="en-US" sz="3600" i="1" dirty="0">
              <a:solidFill>
                <a:schemeClr val="tx1"/>
              </a:solidFill>
              <a:latin typeface="Game of Thrones" panose="02000500000000000000"/>
            </a:endParaRPr>
          </a:p>
          <a:p>
            <a:pPr algn="l" eaLnBrk="1">
              <a:defRPr/>
            </a:pPr>
            <a:endParaRPr lang="en-US" altLang="en-US" sz="3600" dirty="0">
              <a:solidFill>
                <a:schemeClr val="tx1"/>
              </a:solidFill>
            </a:endParaRPr>
          </a:p>
          <a:p>
            <a:pPr algn="l" eaLnBrk="1">
              <a:defRPr/>
            </a:pPr>
            <a:endParaRPr lang="en-IN" altLang="en-US" sz="3600" dirty="0">
              <a:solidFill>
                <a:schemeClr val="tx1"/>
              </a:solidFill>
            </a:endParaRPr>
          </a:p>
          <a:p>
            <a:pPr algn="l" eaLnBrk="1">
              <a:defRPr/>
            </a:pPr>
            <a:endParaRPr lang="en-US" altLang="en-US" sz="3600" dirty="0">
              <a:solidFill>
                <a:schemeClr val="tx1"/>
              </a:solidFill>
            </a:endParaRPr>
          </a:p>
          <a:p>
            <a:pPr algn="l" eaLnBrk="1">
              <a:defRPr/>
            </a:pPr>
            <a:r>
              <a:rPr lang="en-GB" altLang="en-US" sz="3600" dirty="0">
                <a:solidFill>
                  <a:schemeClr val="tx1"/>
                </a:solidFill>
              </a:rPr>
              <a:t>.</a:t>
            </a:r>
          </a:p>
          <a:p>
            <a:pPr algn="l" eaLnBrk="1">
              <a:defRPr/>
            </a:pPr>
            <a:endParaRPr lang="en-US" altLang="en-US" sz="3600" dirty="0"/>
          </a:p>
        </p:txBody>
      </p:sp>
      <p:sp>
        <p:nvSpPr>
          <p:cNvPr id="16389" name="Rectangle 4">
            <a:extLst>
              <a:ext uri="{FF2B5EF4-FFF2-40B4-BE49-F238E27FC236}">
                <a16:creationId xmlns:a16="http://schemas.microsoft.com/office/drawing/2014/main" id="{819E5432-99B2-411B-971E-630664668127}"/>
              </a:ext>
            </a:extLst>
          </p:cNvPr>
          <p:cNvSpPr>
            <a:spLocks/>
          </p:cNvSpPr>
          <p:nvPr/>
        </p:nvSpPr>
        <p:spPr bwMode="auto">
          <a:xfrm>
            <a:off x="-76200" y="12985750"/>
            <a:ext cx="24536400" cy="939800"/>
          </a:xfrm>
          <a:prstGeom prst="rect">
            <a:avLst/>
          </a:prstGeom>
          <a:solidFill>
            <a:srgbClr val="4E0E05"/>
          </a:solidFill>
          <a:ln>
            <a:noFill/>
          </a:ln>
          <a:effectLst/>
          <a:extLs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4400">
                <a:solidFill>
                  <a:srgbClr val="FFFFFF"/>
                </a:solidFill>
                <a:latin typeface="Helvetica Neue Thin" charset="0"/>
                <a:ea typeface="Helvetica Neue Thin" charset="0"/>
                <a:cs typeface="Helvetica Neue Thin" charset="0"/>
                <a:sym typeface="Helvetica Neue Thin" charset="0"/>
              </a:defRPr>
            </a:lvl1pPr>
            <a:lvl2pPr marL="742950" indent="-285750" algn="ctr">
              <a:defRPr sz="4400">
                <a:solidFill>
                  <a:srgbClr val="FFFFFF"/>
                </a:solidFill>
                <a:latin typeface="Helvetica Neue Thin" charset="0"/>
                <a:ea typeface="Helvetica Neue Thin" charset="0"/>
                <a:cs typeface="Helvetica Neue Thin" charset="0"/>
                <a:sym typeface="Helvetica Neue Thin" charset="0"/>
              </a:defRPr>
            </a:lvl2pPr>
            <a:lvl3pPr marL="1143000" indent="-228600" algn="ctr">
              <a:defRPr sz="4400">
                <a:solidFill>
                  <a:srgbClr val="FFFFFF"/>
                </a:solidFill>
                <a:latin typeface="Helvetica Neue Thin" charset="0"/>
                <a:ea typeface="Helvetica Neue Thin" charset="0"/>
                <a:cs typeface="Helvetica Neue Thin" charset="0"/>
                <a:sym typeface="Helvetica Neue Thin" charset="0"/>
              </a:defRPr>
            </a:lvl3pPr>
            <a:lvl4pPr marL="1600200" indent="-228600" algn="ctr">
              <a:defRPr sz="4400">
                <a:solidFill>
                  <a:srgbClr val="FFFFFF"/>
                </a:solidFill>
                <a:latin typeface="Helvetica Neue Thin" charset="0"/>
                <a:ea typeface="Helvetica Neue Thin" charset="0"/>
                <a:cs typeface="Helvetica Neue Thin" charset="0"/>
                <a:sym typeface="Helvetica Neue Thin" charset="0"/>
              </a:defRPr>
            </a:lvl4pPr>
            <a:lvl5pPr marL="2057400" indent="-228600" algn="ctr">
              <a:defRPr sz="4400">
                <a:solidFill>
                  <a:srgbClr val="FFFFFF"/>
                </a:solidFill>
                <a:latin typeface="Helvetica Neue Thin" charset="0"/>
                <a:ea typeface="Helvetica Neue Thin" charset="0"/>
                <a:cs typeface="Helvetica Neue Thin" charset="0"/>
                <a:sym typeface="Helvetica Neue Thin" charset="0"/>
              </a:defRPr>
            </a:lvl5pPr>
            <a:lvl6pPr marL="25146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6pPr>
            <a:lvl7pPr marL="29718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7pPr>
            <a:lvl8pPr marL="34290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8pPr>
            <a:lvl9pPr marL="3886200" indent="-228600" algn="ctr" defTabSz="825500" eaLnBrk="0" fontAlgn="base" hangingPunct="0">
              <a:spcBef>
                <a:spcPct val="0"/>
              </a:spcBef>
              <a:spcAft>
                <a:spcPct val="0"/>
              </a:spcAft>
              <a:defRPr sz="4400">
                <a:solidFill>
                  <a:srgbClr val="FFFFFF"/>
                </a:solidFill>
                <a:latin typeface="Helvetica Neue Thin" charset="0"/>
                <a:ea typeface="Helvetica Neue Thin" charset="0"/>
                <a:cs typeface="Helvetica Neue Thin" charset="0"/>
                <a:sym typeface="Helvetica Neue Thin" charset="0"/>
              </a:defRPr>
            </a:lvl9pPr>
          </a:lstStyle>
          <a:p>
            <a:pPr eaLnBrk="1"/>
            <a:endParaRPr lang="en-US" altLang="en-US" sz="3200" dirty="0">
              <a:latin typeface="Helvetica Light" charset="0"/>
              <a:ea typeface="Helvetica Light" charset="0"/>
              <a:cs typeface="Helvetica Light" charset="0"/>
              <a:sym typeface="Helvetica Light" charset="0"/>
            </a:endParaRPr>
          </a:p>
        </p:txBody>
      </p:sp>
      <p:sp>
        <p:nvSpPr>
          <p:cNvPr id="16390" name="Line 14">
            <a:extLst>
              <a:ext uri="{FF2B5EF4-FFF2-40B4-BE49-F238E27FC236}">
                <a16:creationId xmlns:a16="http://schemas.microsoft.com/office/drawing/2014/main" id="{94873321-7743-4296-94A3-20EC65389333}"/>
              </a:ext>
            </a:extLst>
          </p:cNvPr>
          <p:cNvSpPr>
            <a:spLocks noChangeShapeType="1"/>
          </p:cNvSpPr>
          <p:nvPr/>
        </p:nvSpPr>
        <p:spPr bwMode="auto">
          <a:xfrm>
            <a:off x="12857163" y="-53975"/>
            <a:ext cx="0" cy="14516100"/>
          </a:xfrm>
          <a:prstGeom prst="line">
            <a:avLst/>
          </a:prstGeom>
          <a:noFill/>
          <a:ln w="25400" cap="rnd">
            <a:solidFill>
              <a:srgbClr val="4E0E05"/>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IN" dirty="0"/>
          </a:p>
        </p:txBody>
      </p:sp>
      <p:pic>
        <p:nvPicPr>
          <p:cNvPr id="16391" name="Picture 9">
            <a:extLst>
              <a:ext uri="{FF2B5EF4-FFF2-40B4-BE49-F238E27FC236}">
                <a16:creationId xmlns:a16="http://schemas.microsoft.com/office/drawing/2014/main" id="{4D7D88B9-CC41-4DD7-8E02-F8955254B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148" y="95113"/>
            <a:ext cx="9888538" cy="681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10">
            <a:extLst>
              <a:ext uri="{FF2B5EF4-FFF2-40B4-BE49-F238E27FC236}">
                <a16:creationId xmlns:a16="http://schemas.microsoft.com/office/drawing/2014/main" id="{C82FDC36-0271-4167-B32A-ABD3416B6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7149" y="7171418"/>
            <a:ext cx="9888537" cy="571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392"/>
                                        </p:tgtEl>
                                        <p:attrNameLst>
                                          <p:attrName>style.visibility</p:attrName>
                                        </p:attrNameLst>
                                      </p:cBhvr>
                                      <p:to>
                                        <p:strVal val="visible"/>
                                      </p:to>
                                    </p:set>
                                    <p:animEffect transition="in" filter="wipe(down)">
                                      <p:cBhvr>
                                        <p:cTn id="7" dur="500"/>
                                        <p:tgtEl>
                                          <p:spTgt spid="16392"/>
                                        </p:tgtEl>
                                      </p:cBhvr>
                                    </p:animEffect>
                                  </p:childTnLst>
                                </p:cTn>
                              </p:par>
                              <p:par>
                                <p:cTn id="8" presetID="22" presetClass="entr" presetSubtype="4" fill="hold" nodeType="withEffect">
                                  <p:stCondLst>
                                    <p:cond delay="0"/>
                                  </p:stCondLst>
                                  <p:childTnLst>
                                    <p:set>
                                      <p:cBhvr>
                                        <p:cTn id="9" dur="1" fill="hold">
                                          <p:stCondLst>
                                            <p:cond delay="0"/>
                                          </p:stCondLst>
                                        </p:cTn>
                                        <p:tgtEl>
                                          <p:spTgt spid="16391"/>
                                        </p:tgtEl>
                                        <p:attrNameLst>
                                          <p:attrName>style.visibility</p:attrName>
                                        </p:attrNameLst>
                                      </p:cBhvr>
                                      <p:to>
                                        <p:strVal val="visible"/>
                                      </p:to>
                                    </p:set>
                                    <p:animEffect transition="in" filter="wipe(down)">
                                      <p:cBhvr>
                                        <p:cTn id="10"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Thin"/>
        <a:ea typeface="Helvetica Neue Thin"/>
        <a:cs typeface="Helvetica Neue Thi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altLang="en-US" sz="50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2639</TotalTime>
  <Words>1603</Words>
  <Application>Microsoft Office PowerPoint</Application>
  <PresentationFormat>Custom</PresentationFormat>
  <Paragraphs>298</Paragraphs>
  <Slides>29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Game of Thrones</vt:lpstr>
      <vt:lpstr>Garamond Antiqua</vt:lpstr>
      <vt:lpstr>Helvetica Light</vt:lpstr>
      <vt:lpstr>Helvetica Neue</vt:lpstr>
      <vt:lpstr>Helvetica Neue Light</vt:lpstr>
      <vt:lpstr>Helvetica Neue Medium</vt:lpstr>
      <vt:lpstr>Helvetica Neue Thin</vt:lpstr>
      <vt:lpstr>White</vt:lpstr>
      <vt:lpstr>PowerPoint Presentation</vt:lpstr>
      <vt:lpstr>Agenda..</vt:lpstr>
      <vt:lpstr>Story…. </vt:lpstr>
      <vt:lpstr>Season 0… </vt:lpstr>
      <vt:lpstr>PowerPoint Presentation</vt:lpstr>
      <vt:lpstr>PowerPoint Presentation</vt:lpstr>
      <vt:lpstr>Season 1… </vt:lpstr>
      <vt:lpstr>PowerPoint Presentation</vt:lpstr>
      <vt:lpstr>Season 2… </vt:lpstr>
      <vt:lpstr>PowerPoint Presentation</vt:lpstr>
      <vt:lpstr>Season 3… </vt:lpstr>
      <vt:lpstr>PowerPoint Presentation</vt:lpstr>
      <vt:lpstr>Season 4… </vt:lpstr>
      <vt:lpstr>PowerPoint Presentation</vt:lpstr>
      <vt:lpstr>Season 5… </vt:lpstr>
      <vt:lpstr>PowerPoint Presentation</vt:lpstr>
      <vt:lpstr>Season 6… </vt:lpstr>
      <vt:lpstr>PowerPoint Presentation</vt:lpstr>
      <vt:lpstr>Season 7… </vt:lpstr>
      <vt:lpstr>PowerPoint Presentation</vt:lpstr>
      <vt:lpstr>Overall (Season 1-7)… </vt:lpstr>
      <vt:lpstr>Overall (Season 1-7)… </vt:lpstr>
      <vt:lpstr> </vt:lpstr>
      <vt:lpstr> </vt:lpstr>
      <vt:lpstr>PowerPoint Presentation</vt:lpstr>
      <vt:lpstr>Overall (Season 1-7)… </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an  Epic SlideShare  with this  Template</dc:title>
  <dc:creator>Devz</dc:creator>
  <cp:lastModifiedBy>Arun Kumar Balasubramanian</cp:lastModifiedBy>
  <cp:revision>87</cp:revision>
  <dcterms:modified xsi:type="dcterms:W3CDTF">2017-11-07T11:29:47Z</dcterms:modified>
</cp:coreProperties>
</file>